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ink/ink1.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239_9E20DF3F.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modernComment_261_BBAE9950.xml" ContentType="application/vnd.ms-powerpoint.comments+xml"/>
  <Override PartName="/ppt/notesSlides/notesSlide3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81" r:id="rId4"/>
    <p:sldMasterId id="2147483687" r:id="rId5"/>
  </p:sldMasterIdLst>
  <p:notesMasterIdLst>
    <p:notesMasterId r:id="rId57"/>
  </p:notesMasterIdLst>
  <p:handoutMasterIdLst>
    <p:handoutMasterId r:id="rId58"/>
  </p:handoutMasterIdLst>
  <p:sldIdLst>
    <p:sldId id="406" r:id="rId6"/>
    <p:sldId id="404" r:id="rId7"/>
    <p:sldId id="274" r:id="rId8"/>
    <p:sldId id="650" r:id="rId9"/>
    <p:sldId id="390" r:id="rId10"/>
    <p:sldId id="263" r:id="rId11"/>
    <p:sldId id="635" r:id="rId12"/>
    <p:sldId id="296" r:id="rId13"/>
    <p:sldId id="617" r:id="rId14"/>
    <p:sldId id="297" r:id="rId15"/>
    <p:sldId id="309" r:id="rId16"/>
    <p:sldId id="293" r:id="rId17"/>
    <p:sldId id="294" r:id="rId18"/>
    <p:sldId id="298" r:id="rId19"/>
    <p:sldId id="283" r:id="rId20"/>
    <p:sldId id="629" r:id="rId21"/>
    <p:sldId id="621" r:id="rId22"/>
    <p:sldId id="286" r:id="rId23"/>
    <p:sldId id="569" r:id="rId24"/>
    <p:sldId id="619" r:id="rId25"/>
    <p:sldId id="637" r:id="rId26"/>
    <p:sldId id="443" r:id="rId27"/>
    <p:sldId id="598" r:id="rId28"/>
    <p:sldId id="333" r:id="rId29"/>
    <p:sldId id="645" r:id="rId30"/>
    <p:sldId id="651" r:id="rId31"/>
    <p:sldId id="640" r:id="rId32"/>
    <p:sldId id="634" r:id="rId33"/>
    <p:sldId id="643" r:id="rId34"/>
    <p:sldId id="331" r:id="rId35"/>
    <p:sldId id="648" r:id="rId36"/>
    <p:sldId id="625" r:id="rId37"/>
    <p:sldId id="600" r:id="rId38"/>
    <p:sldId id="608" r:id="rId39"/>
    <p:sldId id="609" r:id="rId40"/>
    <p:sldId id="337" r:id="rId41"/>
    <p:sldId id="638" r:id="rId42"/>
    <p:sldId id="607" r:id="rId43"/>
    <p:sldId id="407" r:id="rId44"/>
    <p:sldId id="261" r:id="rId45"/>
    <p:sldId id="335" r:id="rId46"/>
    <p:sldId id="269" r:id="rId47"/>
    <p:sldId id="275" r:id="rId48"/>
    <p:sldId id="288" r:id="rId49"/>
    <p:sldId id="647" r:id="rId50"/>
    <p:sldId id="338" r:id="rId51"/>
    <p:sldId id="310" r:id="rId52"/>
    <p:sldId id="299" r:id="rId53"/>
    <p:sldId id="300" r:id="rId54"/>
    <p:sldId id="326" r:id="rId55"/>
    <p:sldId id="624" r:id="rId5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36FC24B-4335-A7EC-DD3D-A86A8CB06199}" name="Shari Smith" initials="SS" userId="S::SSmith@aaa1b.com::90d7abd3-65b9-4628-a09a-da1b06a0d479" providerId="AD"/>
  <p188:author id="{DFC8D872-F6BE-E85E-26FD-A93C72BEE80E}" name="Fleming, Jessica (DHHS)" initials="JF" userId="S::FlemingJ8@michigan.gov::7ff4be79-49e8-48c5-a46e-31ec38f9cdb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11197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41" autoAdjust="0"/>
  </p:normalViewPr>
  <p:slideViewPr>
    <p:cSldViewPr snapToGrid="0">
      <p:cViewPr varScale="1">
        <p:scale>
          <a:sx n="101" d="100"/>
          <a:sy n="101" d="100"/>
        </p:scale>
        <p:origin x="912" y="108"/>
      </p:cViewPr>
      <p:guideLst/>
    </p:cSldViewPr>
  </p:slideViewPr>
  <p:outlineViewPr>
    <p:cViewPr>
      <p:scale>
        <a:sx n="33" d="100"/>
        <a:sy n="33" d="100"/>
      </p:scale>
      <p:origin x="0" y="-15245"/>
    </p:cViewPr>
  </p:outlineViewPr>
  <p:notesTextViewPr>
    <p:cViewPr>
      <p:scale>
        <a:sx n="1" d="1"/>
        <a:sy n="1" d="1"/>
      </p:scale>
      <p:origin x="0" y="0"/>
    </p:cViewPr>
  </p:notesTextViewPr>
  <p:notesViewPr>
    <p:cSldViewPr snapToGrid="0">
      <p:cViewPr varScale="1">
        <p:scale>
          <a:sx n="80" d="100"/>
          <a:sy n="80" d="100"/>
        </p:scale>
        <p:origin x="388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s>
</file>

<file path=ppt/comments/modernComment_239_9E20DF3F.xml><?xml version="1.0" encoding="utf-8"?>
<p188:cmLst xmlns:a="http://schemas.openxmlformats.org/drawingml/2006/main" xmlns:r="http://schemas.openxmlformats.org/officeDocument/2006/relationships" xmlns:p188="http://schemas.microsoft.com/office/powerpoint/2018/8/main">
  <p188:cm id="{807D2C31-4049-4118-BB29-7C6C972E2463}" authorId="{DFC8D872-F6BE-E85E-26FD-A93C72BEE80E}" created="2025-05-21T16:21:40.790">
    <pc:sldMkLst xmlns:pc="http://schemas.microsoft.com/office/powerpoint/2013/main/command">
      <pc:docMk/>
      <pc:sldMk cId="2652954431" sldId="569"/>
    </pc:sldMkLst>
    <p188:txBody>
      <a:bodyPr/>
      <a:lstStyle/>
      <a:p>
        <a:r>
          <a:rPr lang="en-US"/>
          <a:t>Add in information on I-SNPs</a:t>
        </a:r>
      </a:p>
    </p188:txBody>
  </p188:cm>
</p188:cmLst>
</file>

<file path=ppt/comments/modernComment_261_BBAE9950.xml><?xml version="1.0" encoding="utf-8"?>
<p188:cmLst xmlns:a="http://schemas.openxmlformats.org/drawingml/2006/main" xmlns:r="http://schemas.openxmlformats.org/officeDocument/2006/relationships" xmlns:p188="http://schemas.microsoft.com/office/powerpoint/2018/8/main">
  <p188:cm id="{3CBA542D-5D1B-40F6-A5FE-7B4753825714}" authorId="{DFC8D872-F6BE-E85E-26FD-A93C72BEE80E}" status="resolved" created="2025-05-21T16:56:19.265">
    <pc:sldMkLst xmlns:pc="http://schemas.microsoft.com/office/powerpoint/2013/main/command">
      <pc:docMk/>
      <pc:sldMk cId="3148781904" sldId="609"/>
    </pc:sldMkLst>
    <p188:replyLst>
      <p188:reply id="{EEB4A5FF-A740-4893-A124-BEF1268CEE81}" authorId="{436FC24B-4335-A7EC-DD3D-A86A8CB06199}" created="2025-05-27T15:24:00.357">
        <p188:txBody>
          <a:bodyPr/>
          <a:lstStyle/>
          <a:p>
            <a:r>
              <a:rPr lang="en-US"/>
              <a:t>They are listed</a:t>
            </a:r>
          </a:p>
        </p188:txBody>
      </p188:reply>
    </p188:replyLst>
    <p188:txBody>
      <a:bodyPr/>
      <a:lstStyle/>
      <a:p>
        <a:r>
          <a:rPr lang="en-US"/>
          <a:t>List categories on Medicare.gov ex. You change where you live, You lose current coverage, etc. 
https://www.medicare.gov/basics/get-started-with-medicare/get-more-coverage/joining-a-plan/special-enrollment-periods</a:t>
        </a:r>
      </a:p>
    </p188:txBody>
  </p188:cm>
  <p188:cm id="{4DC51E44-B5F5-42C6-A774-B7544CFD95B3}" authorId="{436FC24B-4335-A7EC-DD3D-A86A8CB06199}" status="resolved" created="2025-05-27T19:01:33.595">
    <pc:sldMkLst xmlns:pc="http://schemas.microsoft.com/office/powerpoint/2013/main/command">
      <pc:docMk/>
      <pc:sldMk cId="3148781904" sldId="609"/>
    </pc:sldMkLst>
    <p188:txBody>
      <a:bodyPr/>
      <a:lstStyle/>
      <a:p>
        <a:r>
          <a:rPr lang="en-US"/>
          <a:t>General statement in the talking points</a:t>
        </a:r>
      </a:p>
    </p188:txBody>
  </p188:cm>
</p188:cmLst>
</file>

<file path=ppt/diagrams/_rels/data14.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_rels/data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image" Target="../media/image18.jpeg"/></Relationships>
</file>

<file path=ppt/diagrams/_rels/data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svg"/></Relationships>
</file>

<file path=ppt/diagrams/_rels/data7.xml.rels><?xml version="1.0" encoding="UTF-8" standalone="yes"?>
<Relationships xmlns="http://schemas.openxmlformats.org/package/2006/relationships"><Relationship Id="rId2" Type="http://schemas.openxmlformats.org/officeDocument/2006/relationships/image" Target="../media/image38.svg"/><Relationship Id="rId1" Type="http://schemas.openxmlformats.org/officeDocument/2006/relationships/image" Target="../media/image37.png"/></Relationships>
</file>

<file path=ppt/diagrams/_rels/data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42.svg"/></Relationships>
</file>

<file path=ppt/diagrams/_rels/data9.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image" Target="../media/image38.svg"/><Relationship Id="rId4" Type="http://schemas.openxmlformats.org/officeDocument/2006/relationships/image" Target="../media/image49.svg"/><Relationship Id="rId9" Type="http://schemas.openxmlformats.org/officeDocument/2006/relationships/image" Target="../media/image37.png"/></Relationships>
</file>

<file path=ppt/diagrams/_rels/drawing14.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_rels/drawing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image" Target="../media/image18.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svg"/></Relationships>
</file>

<file path=ppt/diagrams/_rels/drawing7.xml.rels><?xml version="1.0" encoding="UTF-8" standalone="yes"?>
<Relationships xmlns="http://schemas.openxmlformats.org/package/2006/relationships"><Relationship Id="rId2" Type="http://schemas.openxmlformats.org/officeDocument/2006/relationships/image" Target="../media/image38.svg"/><Relationship Id="rId1" Type="http://schemas.openxmlformats.org/officeDocument/2006/relationships/image" Target="../media/image37.png"/></Relationships>
</file>

<file path=ppt/diagrams/_rels/drawing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42.svg"/></Relationships>
</file>

<file path=ppt/diagrams/_rels/drawing9.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image" Target="../media/image38.svg"/><Relationship Id="rId4" Type="http://schemas.openxmlformats.org/officeDocument/2006/relationships/image" Target="../media/image49.svg"/><Relationship Id="rId9"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32F6EC-9B8E-4924-8369-81941D248ADA}" type="doc">
      <dgm:prSet loTypeId="urn:microsoft.com/office/officeart/2005/8/layout/list1" loCatId="list" qsTypeId="urn:microsoft.com/office/officeart/2005/8/quickstyle/simple5" qsCatId="simple" csTypeId="urn:microsoft.com/office/officeart/2005/8/colors/accent1_3" csCatId="accent1" phldr="1"/>
      <dgm:spPr/>
      <dgm:t>
        <a:bodyPr/>
        <a:lstStyle/>
        <a:p>
          <a:endParaRPr lang="en-US"/>
        </a:p>
      </dgm:t>
    </dgm:pt>
    <dgm:pt modelId="{3F36FA10-5C17-4C78-80A5-6948B72666C0}">
      <dgm:prSet/>
      <dgm:spPr/>
      <dgm:t>
        <a:bodyPr/>
        <a:lstStyle/>
        <a:p>
          <a:pPr algn="l"/>
          <a:r>
            <a:rPr lang="en-US" dirty="0"/>
            <a:t>Federally Funded Health insurance for three groups of people</a:t>
          </a:r>
        </a:p>
      </dgm:t>
    </dgm:pt>
    <dgm:pt modelId="{348D8F9C-188A-4D84-8198-A1B0BE4170EC}" type="parTrans" cxnId="{37A0DCC7-A706-409D-AF6C-6B31287BC988}">
      <dgm:prSet/>
      <dgm:spPr/>
      <dgm:t>
        <a:bodyPr/>
        <a:lstStyle/>
        <a:p>
          <a:pPr algn="l"/>
          <a:endParaRPr lang="en-US"/>
        </a:p>
      </dgm:t>
    </dgm:pt>
    <dgm:pt modelId="{9E246D14-D4F7-4645-8D31-565B3A528838}" type="sibTrans" cxnId="{37A0DCC7-A706-409D-AF6C-6B31287BC988}">
      <dgm:prSet/>
      <dgm:spPr/>
      <dgm:t>
        <a:bodyPr/>
        <a:lstStyle/>
        <a:p>
          <a:pPr algn="l"/>
          <a:endParaRPr lang="en-US"/>
        </a:p>
      </dgm:t>
    </dgm:pt>
    <dgm:pt modelId="{DAB1DF4C-1CCC-4248-A9E0-8CBB0DA5AFDB}">
      <dgm:prSet/>
      <dgm:spPr/>
      <dgm:t>
        <a:bodyPr/>
        <a:lstStyle/>
        <a:p>
          <a:pPr algn="l"/>
          <a:r>
            <a:rPr lang="en-US" dirty="0"/>
            <a:t>65 and older</a:t>
          </a:r>
        </a:p>
      </dgm:t>
    </dgm:pt>
    <dgm:pt modelId="{DDECA512-B73D-4BDB-82CC-912027CAA22D}" type="parTrans" cxnId="{C0BB1AC4-95E2-47F9-AA39-607965AF332D}">
      <dgm:prSet/>
      <dgm:spPr/>
      <dgm:t>
        <a:bodyPr/>
        <a:lstStyle/>
        <a:p>
          <a:pPr algn="l"/>
          <a:endParaRPr lang="en-US"/>
        </a:p>
      </dgm:t>
    </dgm:pt>
    <dgm:pt modelId="{06C906C1-6118-4067-AE8E-1EBBA252367C}" type="sibTrans" cxnId="{C0BB1AC4-95E2-47F9-AA39-607965AF332D}">
      <dgm:prSet/>
      <dgm:spPr/>
      <dgm:t>
        <a:bodyPr/>
        <a:lstStyle/>
        <a:p>
          <a:pPr algn="l"/>
          <a:endParaRPr lang="en-US"/>
        </a:p>
      </dgm:t>
    </dgm:pt>
    <dgm:pt modelId="{0E14A79A-6313-40E7-A801-61ADC45E2D44}">
      <dgm:prSet/>
      <dgm:spPr/>
      <dgm:t>
        <a:bodyPr/>
        <a:lstStyle/>
        <a:p>
          <a:pPr algn="l"/>
          <a:r>
            <a:rPr lang="en-US" dirty="0"/>
            <a:t>Under 65 with certain disabilities</a:t>
          </a:r>
        </a:p>
      </dgm:t>
    </dgm:pt>
    <dgm:pt modelId="{D3706511-5717-4582-899D-3CAA5B08706B}" type="parTrans" cxnId="{66551ED1-6C7A-4360-B765-7F2920532145}">
      <dgm:prSet/>
      <dgm:spPr/>
      <dgm:t>
        <a:bodyPr/>
        <a:lstStyle/>
        <a:p>
          <a:pPr algn="l"/>
          <a:endParaRPr lang="en-US"/>
        </a:p>
      </dgm:t>
    </dgm:pt>
    <dgm:pt modelId="{A14FF62A-CF2E-4A57-AEA2-C184DA60A55F}" type="sibTrans" cxnId="{66551ED1-6C7A-4360-B765-7F2920532145}">
      <dgm:prSet/>
      <dgm:spPr/>
      <dgm:t>
        <a:bodyPr/>
        <a:lstStyle/>
        <a:p>
          <a:pPr algn="l"/>
          <a:endParaRPr lang="en-US"/>
        </a:p>
      </dgm:t>
    </dgm:pt>
    <dgm:pt modelId="{40A5EE12-20BB-4449-B879-A333B7B7C9DF}">
      <dgm:prSet/>
      <dgm:spPr/>
      <dgm:t>
        <a:bodyPr/>
        <a:lstStyle/>
        <a:p>
          <a:pPr algn="l"/>
          <a:r>
            <a:rPr lang="en-US" dirty="0"/>
            <a:t>Any age with End-Stage Renal Disease (ESRD)</a:t>
          </a:r>
        </a:p>
      </dgm:t>
    </dgm:pt>
    <dgm:pt modelId="{377A2DC3-957A-4CE7-A047-E531C7CACF63}" type="parTrans" cxnId="{40284317-368D-4ABB-8E5B-AC6E0875459B}">
      <dgm:prSet/>
      <dgm:spPr/>
      <dgm:t>
        <a:bodyPr/>
        <a:lstStyle/>
        <a:p>
          <a:pPr algn="l"/>
          <a:endParaRPr lang="en-US"/>
        </a:p>
      </dgm:t>
    </dgm:pt>
    <dgm:pt modelId="{818536E0-B2DF-49A9-BF6C-5A772B3542F0}" type="sibTrans" cxnId="{40284317-368D-4ABB-8E5B-AC6E0875459B}">
      <dgm:prSet/>
      <dgm:spPr/>
      <dgm:t>
        <a:bodyPr/>
        <a:lstStyle/>
        <a:p>
          <a:pPr algn="l"/>
          <a:endParaRPr lang="en-US"/>
        </a:p>
      </dgm:t>
    </dgm:pt>
    <dgm:pt modelId="{66F21508-E857-4952-963D-08FADD6EAA51}">
      <dgm:prSet/>
      <dgm:spPr/>
      <dgm:t>
        <a:bodyPr/>
        <a:lstStyle/>
        <a:p>
          <a:pPr algn="l"/>
          <a:r>
            <a:rPr lang="en-US"/>
            <a:t>Administration</a:t>
          </a:r>
        </a:p>
      </dgm:t>
    </dgm:pt>
    <dgm:pt modelId="{4635B8A3-B4DD-4E33-99CB-3634F9576358}" type="parTrans" cxnId="{E04886E8-D3CD-4A69-A84C-2A34442F3D31}">
      <dgm:prSet/>
      <dgm:spPr/>
      <dgm:t>
        <a:bodyPr/>
        <a:lstStyle/>
        <a:p>
          <a:pPr algn="l"/>
          <a:endParaRPr lang="en-US"/>
        </a:p>
      </dgm:t>
    </dgm:pt>
    <dgm:pt modelId="{6A241809-D5FC-47B0-82D7-6FC2E1C851C1}" type="sibTrans" cxnId="{E04886E8-D3CD-4A69-A84C-2A34442F3D31}">
      <dgm:prSet/>
      <dgm:spPr/>
      <dgm:t>
        <a:bodyPr/>
        <a:lstStyle/>
        <a:p>
          <a:pPr algn="l"/>
          <a:endParaRPr lang="en-US"/>
        </a:p>
      </dgm:t>
    </dgm:pt>
    <dgm:pt modelId="{78525655-2420-4287-9137-FB2895DFC49F}">
      <dgm:prSet/>
      <dgm:spPr/>
      <dgm:t>
        <a:bodyPr/>
        <a:lstStyle/>
        <a:p>
          <a:pPr algn="l"/>
          <a:r>
            <a:rPr lang="en-US"/>
            <a:t>Centers for Medicare &amp; Medicaid Services (CMS)</a:t>
          </a:r>
        </a:p>
      </dgm:t>
    </dgm:pt>
    <dgm:pt modelId="{94D5EDF8-BF0C-48CD-A8B5-B808A9D2026B}" type="parTrans" cxnId="{46E789F9-C0EA-4319-9772-2DB0DB9038F8}">
      <dgm:prSet/>
      <dgm:spPr/>
      <dgm:t>
        <a:bodyPr/>
        <a:lstStyle/>
        <a:p>
          <a:pPr algn="l"/>
          <a:endParaRPr lang="en-US"/>
        </a:p>
      </dgm:t>
    </dgm:pt>
    <dgm:pt modelId="{84CB2EED-664F-4825-B7A3-DF2033FE60C6}" type="sibTrans" cxnId="{46E789F9-C0EA-4319-9772-2DB0DB9038F8}">
      <dgm:prSet/>
      <dgm:spPr/>
      <dgm:t>
        <a:bodyPr/>
        <a:lstStyle/>
        <a:p>
          <a:pPr algn="l"/>
          <a:endParaRPr lang="en-US"/>
        </a:p>
      </dgm:t>
    </dgm:pt>
    <dgm:pt modelId="{94D766BF-DE88-4AE5-9DB3-9968A5100378}">
      <dgm:prSet/>
      <dgm:spPr/>
      <dgm:t>
        <a:bodyPr/>
        <a:lstStyle/>
        <a:p>
          <a:pPr algn="l" rtl="0"/>
          <a:r>
            <a:rPr lang="en-US" dirty="0"/>
            <a:t>Enrollment</a:t>
          </a:r>
          <a:r>
            <a:rPr lang="en-US" dirty="0">
              <a:latin typeface="Century Gothic" panose="020B0502020202020204"/>
            </a:rPr>
            <a:t> </a:t>
          </a:r>
          <a:endParaRPr lang="en-US" dirty="0"/>
        </a:p>
      </dgm:t>
    </dgm:pt>
    <dgm:pt modelId="{192A8C78-8221-427B-8992-380C53560776}" type="parTrans" cxnId="{E65FC355-0A20-40D0-A4B5-EFC12BE581D3}">
      <dgm:prSet/>
      <dgm:spPr/>
      <dgm:t>
        <a:bodyPr/>
        <a:lstStyle/>
        <a:p>
          <a:pPr algn="l"/>
          <a:endParaRPr lang="en-US"/>
        </a:p>
      </dgm:t>
    </dgm:pt>
    <dgm:pt modelId="{E59C19D8-A860-461B-ABE0-9CD0F85AD5CE}" type="sibTrans" cxnId="{E65FC355-0A20-40D0-A4B5-EFC12BE581D3}">
      <dgm:prSet/>
      <dgm:spPr/>
      <dgm:t>
        <a:bodyPr/>
        <a:lstStyle/>
        <a:p>
          <a:pPr algn="l"/>
          <a:endParaRPr lang="en-US"/>
        </a:p>
      </dgm:t>
    </dgm:pt>
    <dgm:pt modelId="{2187B935-5E39-4959-9FF4-CD5BD4598175}">
      <dgm:prSet/>
      <dgm:spPr/>
      <dgm:t>
        <a:bodyPr/>
        <a:lstStyle/>
        <a:p>
          <a:pPr algn="l"/>
          <a:r>
            <a:rPr lang="en-US"/>
            <a:t>Social Security Administration (SSA) for most</a:t>
          </a:r>
        </a:p>
      </dgm:t>
    </dgm:pt>
    <dgm:pt modelId="{C3DFBEBC-39FD-42D1-88BE-A8C2C8A3DBB9}" type="parTrans" cxnId="{DD68825A-88E6-4085-AC5B-52B1C90C4EBE}">
      <dgm:prSet/>
      <dgm:spPr/>
      <dgm:t>
        <a:bodyPr/>
        <a:lstStyle/>
        <a:p>
          <a:pPr algn="l"/>
          <a:endParaRPr lang="en-US"/>
        </a:p>
      </dgm:t>
    </dgm:pt>
    <dgm:pt modelId="{DD9D8615-6DA4-4E8D-A07E-6C28E71A2F8A}" type="sibTrans" cxnId="{DD68825A-88E6-4085-AC5B-52B1C90C4EBE}">
      <dgm:prSet/>
      <dgm:spPr/>
      <dgm:t>
        <a:bodyPr/>
        <a:lstStyle/>
        <a:p>
          <a:pPr algn="l"/>
          <a:endParaRPr lang="en-US"/>
        </a:p>
      </dgm:t>
    </dgm:pt>
    <dgm:pt modelId="{F92DF254-BF34-4FCC-B321-103A16573DFB}">
      <dgm:prSet/>
      <dgm:spPr/>
      <dgm:t>
        <a:bodyPr/>
        <a:lstStyle/>
        <a:p>
          <a:pPr algn="l" rtl="0"/>
          <a:r>
            <a:rPr lang="en-US"/>
            <a:t>Railroad Retirement Board (RRB) </a:t>
          </a:r>
          <a:r>
            <a:rPr lang="en-US">
              <a:latin typeface="Century Gothic" panose="020B0502020202020204"/>
            </a:rPr>
            <a:t>for railroad</a:t>
          </a:r>
          <a:r>
            <a:rPr lang="en-US"/>
            <a:t> retirees</a:t>
          </a:r>
        </a:p>
      </dgm:t>
    </dgm:pt>
    <dgm:pt modelId="{FC8EC956-E6F5-42CC-98D0-09BEA88AB063}" type="parTrans" cxnId="{AB3E6451-5433-4BA5-8C36-1AA606CE6C6D}">
      <dgm:prSet/>
      <dgm:spPr/>
      <dgm:t>
        <a:bodyPr/>
        <a:lstStyle/>
        <a:p>
          <a:pPr algn="l"/>
          <a:endParaRPr lang="en-US"/>
        </a:p>
      </dgm:t>
    </dgm:pt>
    <dgm:pt modelId="{F8FA4CB7-1E3A-496C-8B1F-989F7E93D255}" type="sibTrans" cxnId="{AB3E6451-5433-4BA5-8C36-1AA606CE6C6D}">
      <dgm:prSet/>
      <dgm:spPr/>
      <dgm:t>
        <a:bodyPr/>
        <a:lstStyle/>
        <a:p>
          <a:pPr algn="l"/>
          <a:endParaRPr lang="en-US"/>
        </a:p>
      </dgm:t>
    </dgm:pt>
    <dgm:pt modelId="{80C06EF5-FB78-47DE-90D1-43FE1D465FFE}" type="pres">
      <dgm:prSet presAssocID="{7E32F6EC-9B8E-4924-8369-81941D248ADA}" presName="linear" presStyleCnt="0">
        <dgm:presLayoutVars>
          <dgm:dir/>
          <dgm:animLvl val="lvl"/>
          <dgm:resizeHandles val="exact"/>
        </dgm:presLayoutVars>
      </dgm:prSet>
      <dgm:spPr/>
    </dgm:pt>
    <dgm:pt modelId="{597A5FEC-FCDD-49BE-8C1A-DA3B880ABA2B}" type="pres">
      <dgm:prSet presAssocID="{3F36FA10-5C17-4C78-80A5-6948B72666C0}" presName="parentLin" presStyleCnt="0"/>
      <dgm:spPr/>
    </dgm:pt>
    <dgm:pt modelId="{0F2716C1-F952-454F-A560-2E83AE61B7A2}" type="pres">
      <dgm:prSet presAssocID="{3F36FA10-5C17-4C78-80A5-6948B72666C0}" presName="parentLeftMargin" presStyleLbl="node1" presStyleIdx="0" presStyleCnt="3"/>
      <dgm:spPr/>
    </dgm:pt>
    <dgm:pt modelId="{B8BC7CA3-F522-45DE-9E7D-58231DA278E3}" type="pres">
      <dgm:prSet presAssocID="{3F36FA10-5C17-4C78-80A5-6948B72666C0}" presName="parentText" presStyleLbl="node1" presStyleIdx="0" presStyleCnt="3">
        <dgm:presLayoutVars>
          <dgm:chMax val="0"/>
          <dgm:bulletEnabled val="1"/>
        </dgm:presLayoutVars>
      </dgm:prSet>
      <dgm:spPr/>
    </dgm:pt>
    <dgm:pt modelId="{BD574557-EEE0-4B97-9E86-E2C50DACDFEA}" type="pres">
      <dgm:prSet presAssocID="{3F36FA10-5C17-4C78-80A5-6948B72666C0}" presName="negativeSpace" presStyleCnt="0"/>
      <dgm:spPr/>
    </dgm:pt>
    <dgm:pt modelId="{6408A23E-EEE9-407C-83EF-1048EA766F6F}" type="pres">
      <dgm:prSet presAssocID="{3F36FA10-5C17-4C78-80A5-6948B72666C0}" presName="childText" presStyleLbl="conFgAcc1" presStyleIdx="0" presStyleCnt="3">
        <dgm:presLayoutVars>
          <dgm:bulletEnabled val="1"/>
        </dgm:presLayoutVars>
      </dgm:prSet>
      <dgm:spPr/>
    </dgm:pt>
    <dgm:pt modelId="{2393D5B9-62F1-4A7F-A7AC-039613FEDA91}" type="pres">
      <dgm:prSet presAssocID="{9E246D14-D4F7-4645-8D31-565B3A528838}" presName="spaceBetweenRectangles" presStyleCnt="0"/>
      <dgm:spPr/>
    </dgm:pt>
    <dgm:pt modelId="{CD0F5120-163A-41CC-9B1C-808B6747EF4C}" type="pres">
      <dgm:prSet presAssocID="{66F21508-E857-4952-963D-08FADD6EAA51}" presName="parentLin" presStyleCnt="0"/>
      <dgm:spPr/>
    </dgm:pt>
    <dgm:pt modelId="{96254FB4-6285-49E5-9A93-FBA48F137A3E}" type="pres">
      <dgm:prSet presAssocID="{66F21508-E857-4952-963D-08FADD6EAA51}" presName="parentLeftMargin" presStyleLbl="node1" presStyleIdx="0" presStyleCnt="3"/>
      <dgm:spPr/>
    </dgm:pt>
    <dgm:pt modelId="{D069B7DC-2DD5-4996-ACCF-509687601B11}" type="pres">
      <dgm:prSet presAssocID="{66F21508-E857-4952-963D-08FADD6EAA51}" presName="parentText" presStyleLbl="node1" presStyleIdx="1" presStyleCnt="3">
        <dgm:presLayoutVars>
          <dgm:chMax val="0"/>
          <dgm:bulletEnabled val="1"/>
        </dgm:presLayoutVars>
      </dgm:prSet>
      <dgm:spPr/>
    </dgm:pt>
    <dgm:pt modelId="{B222D581-B872-4AB5-9983-1C633FF999D5}" type="pres">
      <dgm:prSet presAssocID="{66F21508-E857-4952-963D-08FADD6EAA51}" presName="negativeSpace" presStyleCnt="0"/>
      <dgm:spPr/>
    </dgm:pt>
    <dgm:pt modelId="{3B0CCDF5-32B6-42E3-9775-5C1055B6761A}" type="pres">
      <dgm:prSet presAssocID="{66F21508-E857-4952-963D-08FADD6EAA51}" presName="childText" presStyleLbl="conFgAcc1" presStyleIdx="1" presStyleCnt="3">
        <dgm:presLayoutVars>
          <dgm:bulletEnabled val="1"/>
        </dgm:presLayoutVars>
      </dgm:prSet>
      <dgm:spPr/>
    </dgm:pt>
    <dgm:pt modelId="{43CDD83C-50F8-4211-A68F-BDAC095D9BF7}" type="pres">
      <dgm:prSet presAssocID="{6A241809-D5FC-47B0-82D7-6FC2E1C851C1}" presName="spaceBetweenRectangles" presStyleCnt="0"/>
      <dgm:spPr/>
    </dgm:pt>
    <dgm:pt modelId="{F4EFA8A1-14BB-4ACA-B8AF-F15065902063}" type="pres">
      <dgm:prSet presAssocID="{94D766BF-DE88-4AE5-9DB3-9968A5100378}" presName="parentLin" presStyleCnt="0"/>
      <dgm:spPr/>
    </dgm:pt>
    <dgm:pt modelId="{73E79EFF-0BBD-4ADE-AB70-DF0D07B84F2B}" type="pres">
      <dgm:prSet presAssocID="{94D766BF-DE88-4AE5-9DB3-9968A5100378}" presName="parentLeftMargin" presStyleLbl="node1" presStyleIdx="1" presStyleCnt="3"/>
      <dgm:spPr/>
    </dgm:pt>
    <dgm:pt modelId="{E14E84BE-0508-4A2E-BEA8-4357FEBB72C5}" type="pres">
      <dgm:prSet presAssocID="{94D766BF-DE88-4AE5-9DB3-9968A5100378}" presName="parentText" presStyleLbl="node1" presStyleIdx="2" presStyleCnt="3">
        <dgm:presLayoutVars>
          <dgm:chMax val="0"/>
          <dgm:bulletEnabled val="1"/>
        </dgm:presLayoutVars>
      </dgm:prSet>
      <dgm:spPr/>
    </dgm:pt>
    <dgm:pt modelId="{B50F6987-BEE5-4B84-A0BF-2EE4891F62D3}" type="pres">
      <dgm:prSet presAssocID="{94D766BF-DE88-4AE5-9DB3-9968A5100378}" presName="negativeSpace" presStyleCnt="0"/>
      <dgm:spPr/>
    </dgm:pt>
    <dgm:pt modelId="{1D4F76EB-B07C-48EB-B86A-F6E4B4E40E71}" type="pres">
      <dgm:prSet presAssocID="{94D766BF-DE88-4AE5-9DB3-9968A5100378}" presName="childText" presStyleLbl="conFgAcc1" presStyleIdx="2" presStyleCnt="3">
        <dgm:presLayoutVars>
          <dgm:bulletEnabled val="1"/>
        </dgm:presLayoutVars>
      </dgm:prSet>
      <dgm:spPr/>
    </dgm:pt>
  </dgm:ptLst>
  <dgm:cxnLst>
    <dgm:cxn modelId="{CB485C00-4A5C-42A2-9F20-477C218CBC41}" type="presOf" srcId="{2187B935-5E39-4959-9FF4-CD5BD4598175}" destId="{1D4F76EB-B07C-48EB-B86A-F6E4B4E40E71}" srcOrd="0" destOrd="0" presId="urn:microsoft.com/office/officeart/2005/8/layout/list1"/>
    <dgm:cxn modelId="{82CA4301-ACC9-4B41-BB97-B9213F36E0D3}" type="presOf" srcId="{3F36FA10-5C17-4C78-80A5-6948B72666C0}" destId="{0F2716C1-F952-454F-A560-2E83AE61B7A2}" srcOrd="0" destOrd="0" presId="urn:microsoft.com/office/officeart/2005/8/layout/list1"/>
    <dgm:cxn modelId="{A2BAF706-233A-48A5-91F7-FE81CA814B85}" type="presOf" srcId="{94D766BF-DE88-4AE5-9DB3-9968A5100378}" destId="{E14E84BE-0508-4A2E-BEA8-4357FEBB72C5}" srcOrd="1" destOrd="0" presId="urn:microsoft.com/office/officeart/2005/8/layout/list1"/>
    <dgm:cxn modelId="{F9668B0A-DA8C-4E21-B6C8-B2BC6F95F454}" type="presOf" srcId="{78525655-2420-4287-9137-FB2895DFC49F}" destId="{3B0CCDF5-32B6-42E3-9775-5C1055B6761A}" srcOrd="0" destOrd="0" presId="urn:microsoft.com/office/officeart/2005/8/layout/list1"/>
    <dgm:cxn modelId="{40284317-368D-4ABB-8E5B-AC6E0875459B}" srcId="{3F36FA10-5C17-4C78-80A5-6948B72666C0}" destId="{40A5EE12-20BB-4449-B879-A333B7B7C9DF}" srcOrd="2" destOrd="0" parTransId="{377A2DC3-957A-4CE7-A047-E531C7CACF63}" sibTransId="{818536E0-B2DF-49A9-BF6C-5A772B3542F0}"/>
    <dgm:cxn modelId="{94066A39-2E9B-4500-BF80-A5275ED7A384}" type="presOf" srcId="{F92DF254-BF34-4FCC-B321-103A16573DFB}" destId="{1D4F76EB-B07C-48EB-B86A-F6E4B4E40E71}" srcOrd="0" destOrd="1" presId="urn:microsoft.com/office/officeart/2005/8/layout/list1"/>
    <dgm:cxn modelId="{2606B43C-2DA9-4235-B4A1-05DF85CC7FF1}" type="presOf" srcId="{0E14A79A-6313-40E7-A801-61ADC45E2D44}" destId="{6408A23E-EEE9-407C-83EF-1048EA766F6F}" srcOrd="0" destOrd="1" presId="urn:microsoft.com/office/officeart/2005/8/layout/list1"/>
    <dgm:cxn modelId="{3FC5644A-1276-4B5E-B879-F3A3A7FCC35B}" type="presOf" srcId="{7E32F6EC-9B8E-4924-8369-81941D248ADA}" destId="{80C06EF5-FB78-47DE-90D1-43FE1D465FFE}" srcOrd="0" destOrd="0" presId="urn:microsoft.com/office/officeart/2005/8/layout/list1"/>
    <dgm:cxn modelId="{13809D4B-1937-4EF3-BB30-85BBD19063EE}" type="presOf" srcId="{3F36FA10-5C17-4C78-80A5-6948B72666C0}" destId="{B8BC7CA3-F522-45DE-9E7D-58231DA278E3}" srcOrd="1" destOrd="0" presId="urn:microsoft.com/office/officeart/2005/8/layout/list1"/>
    <dgm:cxn modelId="{AB3E6451-5433-4BA5-8C36-1AA606CE6C6D}" srcId="{94D766BF-DE88-4AE5-9DB3-9968A5100378}" destId="{F92DF254-BF34-4FCC-B321-103A16573DFB}" srcOrd="1" destOrd="0" parTransId="{FC8EC956-E6F5-42CC-98D0-09BEA88AB063}" sibTransId="{F8FA4CB7-1E3A-496C-8B1F-989F7E93D255}"/>
    <dgm:cxn modelId="{E65FC355-0A20-40D0-A4B5-EFC12BE581D3}" srcId="{7E32F6EC-9B8E-4924-8369-81941D248ADA}" destId="{94D766BF-DE88-4AE5-9DB3-9968A5100378}" srcOrd="2" destOrd="0" parTransId="{192A8C78-8221-427B-8992-380C53560776}" sibTransId="{E59C19D8-A860-461B-ABE0-9CD0F85AD5CE}"/>
    <dgm:cxn modelId="{DD68825A-88E6-4085-AC5B-52B1C90C4EBE}" srcId="{94D766BF-DE88-4AE5-9DB3-9968A5100378}" destId="{2187B935-5E39-4959-9FF4-CD5BD4598175}" srcOrd="0" destOrd="0" parTransId="{C3DFBEBC-39FD-42D1-88BE-A8C2C8A3DBB9}" sibTransId="{DD9D8615-6DA4-4E8D-A07E-6C28E71A2F8A}"/>
    <dgm:cxn modelId="{D5A15D99-7298-4252-933B-D793B620C15E}" type="presOf" srcId="{66F21508-E857-4952-963D-08FADD6EAA51}" destId="{96254FB4-6285-49E5-9A93-FBA48F137A3E}" srcOrd="0" destOrd="0" presId="urn:microsoft.com/office/officeart/2005/8/layout/list1"/>
    <dgm:cxn modelId="{F3A78CAB-0D05-480F-B79D-5A02E8311E0B}" type="presOf" srcId="{66F21508-E857-4952-963D-08FADD6EAA51}" destId="{D069B7DC-2DD5-4996-ACCF-509687601B11}" srcOrd="1" destOrd="0" presId="urn:microsoft.com/office/officeart/2005/8/layout/list1"/>
    <dgm:cxn modelId="{B3C1FABB-31C2-4A11-B006-2333059FB02D}" type="presOf" srcId="{40A5EE12-20BB-4449-B879-A333B7B7C9DF}" destId="{6408A23E-EEE9-407C-83EF-1048EA766F6F}" srcOrd="0" destOrd="2" presId="urn:microsoft.com/office/officeart/2005/8/layout/list1"/>
    <dgm:cxn modelId="{C0BB1AC4-95E2-47F9-AA39-607965AF332D}" srcId="{3F36FA10-5C17-4C78-80A5-6948B72666C0}" destId="{DAB1DF4C-1CCC-4248-A9E0-8CBB0DA5AFDB}" srcOrd="0" destOrd="0" parTransId="{DDECA512-B73D-4BDB-82CC-912027CAA22D}" sibTransId="{06C906C1-6118-4067-AE8E-1EBBA252367C}"/>
    <dgm:cxn modelId="{37A0DCC7-A706-409D-AF6C-6B31287BC988}" srcId="{7E32F6EC-9B8E-4924-8369-81941D248ADA}" destId="{3F36FA10-5C17-4C78-80A5-6948B72666C0}" srcOrd="0" destOrd="0" parTransId="{348D8F9C-188A-4D84-8198-A1B0BE4170EC}" sibTransId="{9E246D14-D4F7-4645-8D31-565B3A528838}"/>
    <dgm:cxn modelId="{66551ED1-6C7A-4360-B765-7F2920532145}" srcId="{3F36FA10-5C17-4C78-80A5-6948B72666C0}" destId="{0E14A79A-6313-40E7-A801-61ADC45E2D44}" srcOrd="1" destOrd="0" parTransId="{D3706511-5717-4582-899D-3CAA5B08706B}" sibTransId="{A14FF62A-CF2E-4A57-AEA2-C184DA60A55F}"/>
    <dgm:cxn modelId="{B19158D4-84EA-41B8-9B86-188EB209E1EA}" type="presOf" srcId="{94D766BF-DE88-4AE5-9DB3-9968A5100378}" destId="{73E79EFF-0BBD-4ADE-AB70-DF0D07B84F2B}" srcOrd="0" destOrd="0" presId="urn:microsoft.com/office/officeart/2005/8/layout/list1"/>
    <dgm:cxn modelId="{E04886E8-D3CD-4A69-A84C-2A34442F3D31}" srcId="{7E32F6EC-9B8E-4924-8369-81941D248ADA}" destId="{66F21508-E857-4952-963D-08FADD6EAA51}" srcOrd="1" destOrd="0" parTransId="{4635B8A3-B4DD-4E33-99CB-3634F9576358}" sibTransId="{6A241809-D5FC-47B0-82D7-6FC2E1C851C1}"/>
    <dgm:cxn modelId="{46E789F9-C0EA-4319-9772-2DB0DB9038F8}" srcId="{66F21508-E857-4952-963D-08FADD6EAA51}" destId="{78525655-2420-4287-9137-FB2895DFC49F}" srcOrd="0" destOrd="0" parTransId="{94D5EDF8-BF0C-48CD-A8B5-B808A9D2026B}" sibTransId="{84CB2EED-664F-4825-B7A3-DF2033FE60C6}"/>
    <dgm:cxn modelId="{2BC397FA-F38E-438A-AB89-58264BC36AAD}" type="presOf" srcId="{DAB1DF4C-1CCC-4248-A9E0-8CBB0DA5AFDB}" destId="{6408A23E-EEE9-407C-83EF-1048EA766F6F}" srcOrd="0" destOrd="0" presId="urn:microsoft.com/office/officeart/2005/8/layout/list1"/>
    <dgm:cxn modelId="{3201A72A-5E00-4126-B345-EAFBB088030F}" type="presParOf" srcId="{80C06EF5-FB78-47DE-90D1-43FE1D465FFE}" destId="{597A5FEC-FCDD-49BE-8C1A-DA3B880ABA2B}" srcOrd="0" destOrd="0" presId="urn:microsoft.com/office/officeart/2005/8/layout/list1"/>
    <dgm:cxn modelId="{B037E6D2-DC9A-4CEE-BD75-BD85E3F32B28}" type="presParOf" srcId="{597A5FEC-FCDD-49BE-8C1A-DA3B880ABA2B}" destId="{0F2716C1-F952-454F-A560-2E83AE61B7A2}" srcOrd="0" destOrd="0" presId="urn:microsoft.com/office/officeart/2005/8/layout/list1"/>
    <dgm:cxn modelId="{12B661B2-C1F9-4739-BCAD-98418C22F26A}" type="presParOf" srcId="{597A5FEC-FCDD-49BE-8C1A-DA3B880ABA2B}" destId="{B8BC7CA3-F522-45DE-9E7D-58231DA278E3}" srcOrd="1" destOrd="0" presId="urn:microsoft.com/office/officeart/2005/8/layout/list1"/>
    <dgm:cxn modelId="{A032DFE5-B5FE-423A-9D89-6844F813BD88}" type="presParOf" srcId="{80C06EF5-FB78-47DE-90D1-43FE1D465FFE}" destId="{BD574557-EEE0-4B97-9E86-E2C50DACDFEA}" srcOrd="1" destOrd="0" presId="urn:microsoft.com/office/officeart/2005/8/layout/list1"/>
    <dgm:cxn modelId="{A2EB55FF-561C-462E-8DBD-A1AB48D254B0}" type="presParOf" srcId="{80C06EF5-FB78-47DE-90D1-43FE1D465FFE}" destId="{6408A23E-EEE9-407C-83EF-1048EA766F6F}" srcOrd="2" destOrd="0" presId="urn:microsoft.com/office/officeart/2005/8/layout/list1"/>
    <dgm:cxn modelId="{0DCEC8C0-AC50-4D68-8B16-F0FAEBAB03B1}" type="presParOf" srcId="{80C06EF5-FB78-47DE-90D1-43FE1D465FFE}" destId="{2393D5B9-62F1-4A7F-A7AC-039613FEDA91}" srcOrd="3" destOrd="0" presId="urn:microsoft.com/office/officeart/2005/8/layout/list1"/>
    <dgm:cxn modelId="{188A4B98-4900-4018-B915-3D2346EFBFCD}" type="presParOf" srcId="{80C06EF5-FB78-47DE-90D1-43FE1D465FFE}" destId="{CD0F5120-163A-41CC-9B1C-808B6747EF4C}" srcOrd="4" destOrd="0" presId="urn:microsoft.com/office/officeart/2005/8/layout/list1"/>
    <dgm:cxn modelId="{3A92DB49-AA5A-4FB6-AA8D-061C04610A4D}" type="presParOf" srcId="{CD0F5120-163A-41CC-9B1C-808B6747EF4C}" destId="{96254FB4-6285-49E5-9A93-FBA48F137A3E}" srcOrd="0" destOrd="0" presId="urn:microsoft.com/office/officeart/2005/8/layout/list1"/>
    <dgm:cxn modelId="{7697394C-BBBB-4A4C-A268-739BFE31211B}" type="presParOf" srcId="{CD0F5120-163A-41CC-9B1C-808B6747EF4C}" destId="{D069B7DC-2DD5-4996-ACCF-509687601B11}" srcOrd="1" destOrd="0" presId="urn:microsoft.com/office/officeart/2005/8/layout/list1"/>
    <dgm:cxn modelId="{B3FC7F3B-7C49-41E9-954F-E3F439AD38FA}" type="presParOf" srcId="{80C06EF5-FB78-47DE-90D1-43FE1D465FFE}" destId="{B222D581-B872-4AB5-9983-1C633FF999D5}" srcOrd="5" destOrd="0" presId="urn:microsoft.com/office/officeart/2005/8/layout/list1"/>
    <dgm:cxn modelId="{E0184615-51C8-4D79-84C8-F0B16C5FC7FB}" type="presParOf" srcId="{80C06EF5-FB78-47DE-90D1-43FE1D465FFE}" destId="{3B0CCDF5-32B6-42E3-9775-5C1055B6761A}" srcOrd="6" destOrd="0" presId="urn:microsoft.com/office/officeart/2005/8/layout/list1"/>
    <dgm:cxn modelId="{DCAE95FF-14A9-4335-B18F-290C07EEBEFF}" type="presParOf" srcId="{80C06EF5-FB78-47DE-90D1-43FE1D465FFE}" destId="{43CDD83C-50F8-4211-A68F-BDAC095D9BF7}" srcOrd="7" destOrd="0" presId="urn:microsoft.com/office/officeart/2005/8/layout/list1"/>
    <dgm:cxn modelId="{B9C207D5-FB30-4B5B-8BD9-604DB676622A}" type="presParOf" srcId="{80C06EF5-FB78-47DE-90D1-43FE1D465FFE}" destId="{F4EFA8A1-14BB-4ACA-B8AF-F15065902063}" srcOrd="8" destOrd="0" presId="urn:microsoft.com/office/officeart/2005/8/layout/list1"/>
    <dgm:cxn modelId="{52545096-5D82-47D9-A320-824E2DF2923B}" type="presParOf" srcId="{F4EFA8A1-14BB-4ACA-B8AF-F15065902063}" destId="{73E79EFF-0BBD-4ADE-AB70-DF0D07B84F2B}" srcOrd="0" destOrd="0" presId="urn:microsoft.com/office/officeart/2005/8/layout/list1"/>
    <dgm:cxn modelId="{EF91BD46-519C-4894-A5E6-70FCD1A5110E}" type="presParOf" srcId="{F4EFA8A1-14BB-4ACA-B8AF-F15065902063}" destId="{E14E84BE-0508-4A2E-BEA8-4357FEBB72C5}" srcOrd="1" destOrd="0" presId="urn:microsoft.com/office/officeart/2005/8/layout/list1"/>
    <dgm:cxn modelId="{4F72C1E9-A901-4AC9-AB70-02C38EFC1914}" type="presParOf" srcId="{80C06EF5-FB78-47DE-90D1-43FE1D465FFE}" destId="{B50F6987-BEE5-4B84-A0BF-2EE4891F62D3}" srcOrd="9" destOrd="0" presId="urn:microsoft.com/office/officeart/2005/8/layout/list1"/>
    <dgm:cxn modelId="{7D8CBC20-F367-4332-8D63-B45112A93F22}" type="presParOf" srcId="{80C06EF5-FB78-47DE-90D1-43FE1D465FFE}" destId="{1D4F76EB-B07C-48EB-B86A-F6E4B4E40E7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5672025-E380-43A4-96F4-7F4900CCC2C2}" type="doc">
      <dgm:prSet loTypeId="urn:diagrams.loki3.com/VaryingWidthList" loCatId="list" qsTypeId="urn:microsoft.com/office/officeart/2005/8/quickstyle/simple1" qsCatId="simple" csTypeId="urn:microsoft.com/office/officeart/2005/8/colors/colorful5" csCatId="colorful" phldr="1"/>
      <dgm:spPr/>
      <dgm:t>
        <a:bodyPr/>
        <a:lstStyle/>
        <a:p>
          <a:endParaRPr lang="en-US"/>
        </a:p>
      </dgm:t>
    </dgm:pt>
    <dgm:pt modelId="{8E8C05CE-BE8C-489A-AFE8-1C1F53EC0187}">
      <dgm:prSet/>
      <dgm:spPr/>
      <dgm:t>
        <a:bodyPr/>
        <a:lstStyle/>
        <a:p>
          <a:pPr algn="ctr"/>
          <a:r>
            <a:rPr lang="en-US" sz="3000" b="0" i="0"/>
            <a:t>Part D plan rating categories:</a:t>
          </a:r>
          <a:endParaRPr lang="en-US" sz="3000"/>
        </a:p>
      </dgm:t>
    </dgm:pt>
    <dgm:pt modelId="{DE8D5E73-ECF9-41B6-8D6D-4981CD372796}" type="parTrans" cxnId="{2864B8C0-2B9C-48A2-9911-21A048BC2FAF}">
      <dgm:prSet/>
      <dgm:spPr/>
      <dgm:t>
        <a:bodyPr/>
        <a:lstStyle/>
        <a:p>
          <a:endParaRPr lang="en-US"/>
        </a:p>
      </dgm:t>
    </dgm:pt>
    <dgm:pt modelId="{7E952032-B633-47DE-9637-5A5E9C58425C}" type="sibTrans" cxnId="{2864B8C0-2B9C-48A2-9911-21A048BC2FAF}">
      <dgm:prSet/>
      <dgm:spPr/>
      <dgm:t>
        <a:bodyPr/>
        <a:lstStyle/>
        <a:p>
          <a:endParaRPr lang="en-US"/>
        </a:p>
      </dgm:t>
    </dgm:pt>
    <dgm:pt modelId="{CDD267DD-255E-4854-A78A-D3FC557A2EB3}">
      <dgm:prSet custT="1"/>
      <dgm:spPr/>
      <dgm:t>
        <a:bodyPr/>
        <a:lstStyle/>
        <a:p>
          <a:pPr algn="l"/>
          <a:r>
            <a:rPr lang="en-US" sz="2300" b="0" i="0"/>
            <a:t>Drug plan customer service</a:t>
          </a:r>
          <a:endParaRPr lang="en-US" sz="2300"/>
        </a:p>
      </dgm:t>
    </dgm:pt>
    <dgm:pt modelId="{588C3924-DEE2-419E-8C73-4709E8B6C244}" type="parTrans" cxnId="{5D20727D-304D-41A2-B826-8E255B8C732A}">
      <dgm:prSet/>
      <dgm:spPr/>
      <dgm:t>
        <a:bodyPr/>
        <a:lstStyle/>
        <a:p>
          <a:endParaRPr lang="en-US"/>
        </a:p>
      </dgm:t>
    </dgm:pt>
    <dgm:pt modelId="{0C52882B-1217-4D7A-BE01-745386E35523}" type="sibTrans" cxnId="{5D20727D-304D-41A2-B826-8E255B8C732A}">
      <dgm:prSet/>
      <dgm:spPr/>
      <dgm:t>
        <a:bodyPr/>
        <a:lstStyle/>
        <a:p>
          <a:endParaRPr lang="en-US"/>
        </a:p>
      </dgm:t>
    </dgm:pt>
    <dgm:pt modelId="{F9289F1B-EF3A-4A94-8B57-6CD7CF083298}">
      <dgm:prSet custT="1"/>
      <dgm:spPr/>
      <dgm:t>
        <a:bodyPr/>
        <a:lstStyle/>
        <a:p>
          <a:pPr algn="l"/>
          <a:r>
            <a:rPr lang="en-US" sz="2300" b="0" i="0"/>
            <a:t>Member complaints, problems getting services, and choosing to leave the plan</a:t>
          </a:r>
          <a:endParaRPr lang="en-US" sz="2300"/>
        </a:p>
      </dgm:t>
    </dgm:pt>
    <dgm:pt modelId="{30A56E8D-06EA-4403-B421-35977689FD25}" type="parTrans" cxnId="{99CB3BAD-A289-4ECB-90F0-B8CCF82B48E2}">
      <dgm:prSet/>
      <dgm:spPr/>
      <dgm:t>
        <a:bodyPr/>
        <a:lstStyle/>
        <a:p>
          <a:endParaRPr lang="en-US"/>
        </a:p>
      </dgm:t>
    </dgm:pt>
    <dgm:pt modelId="{6ACD6A32-F438-4B43-98EF-021945408250}" type="sibTrans" cxnId="{99CB3BAD-A289-4ECB-90F0-B8CCF82B48E2}">
      <dgm:prSet/>
      <dgm:spPr/>
      <dgm:t>
        <a:bodyPr/>
        <a:lstStyle/>
        <a:p>
          <a:endParaRPr lang="en-US"/>
        </a:p>
      </dgm:t>
    </dgm:pt>
    <dgm:pt modelId="{9354BDD0-F5FE-46AC-8337-A04664FF143A}">
      <dgm:prSet custT="1"/>
      <dgm:spPr/>
      <dgm:t>
        <a:bodyPr/>
        <a:lstStyle/>
        <a:p>
          <a:pPr algn="l"/>
          <a:r>
            <a:rPr lang="en-US" sz="2300" b="0" i="0"/>
            <a:t>Member experience with the drug plan</a:t>
          </a:r>
          <a:endParaRPr lang="en-US" sz="2300"/>
        </a:p>
      </dgm:t>
    </dgm:pt>
    <dgm:pt modelId="{AF0B8A11-562C-43EA-918E-81FDFB4A46B7}" type="parTrans" cxnId="{68D57D3E-E52F-47A5-A287-903488152E01}">
      <dgm:prSet/>
      <dgm:spPr/>
      <dgm:t>
        <a:bodyPr/>
        <a:lstStyle/>
        <a:p>
          <a:endParaRPr lang="en-US"/>
        </a:p>
      </dgm:t>
    </dgm:pt>
    <dgm:pt modelId="{FE5423A5-E725-4C38-922D-DF5BE708E6C8}" type="sibTrans" cxnId="{68D57D3E-E52F-47A5-A287-903488152E01}">
      <dgm:prSet/>
      <dgm:spPr/>
      <dgm:t>
        <a:bodyPr/>
        <a:lstStyle/>
        <a:p>
          <a:endParaRPr lang="en-US"/>
        </a:p>
      </dgm:t>
    </dgm:pt>
    <dgm:pt modelId="{3A9A8878-C6D1-4577-AF20-8E64AFF542BA}">
      <dgm:prSet custT="1"/>
      <dgm:spPr/>
      <dgm:t>
        <a:bodyPr/>
        <a:lstStyle/>
        <a:p>
          <a:pPr algn="l"/>
          <a:r>
            <a:rPr lang="en-US" sz="2300" b="0" i="0"/>
            <a:t>Drug pricing and patient safety</a:t>
          </a:r>
          <a:endParaRPr lang="en-US" sz="2300"/>
        </a:p>
      </dgm:t>
    </dgm:pt>
    <dgm:pt modelId="{B512FAB8-FE58-4E1D-87BE-466EE99A1138}" type="parTrans" cxnId="{2A8B3C07-E00F-4F03-855A-EC5B10552632}">
      <dgm:prSet/>
      <dgm:spPr/>
      <dgm:t>
        <a:bodyPr/>
        <a:lstStyle/>
        <a:p>
          <a:endParaRPr lang="en-US"/>
        </a:p>
      </dgm:t>
    </dgm:pt>
    <dgm:pt modelId="{D382D572-95C9-4EE1-9C47-45498DE76130}" type="sibTrans" cxnId="{2A8B3C07-E00F-4F03-855A-EC5B10552632}">
      <dgm:prSet/>
      <dgm:spPr/>
      <dgm:t>
        <a:bodyPr/>
        <a:lstStyle/>
        <a:p>
          <a:endParaRPr lang="en-US"/>
        </a:p>
      </dgm:t>
    </dgm:pt>
    <dgm:pt modelId="{003C1A2D-1137-4C88-B23C-EB8DEAB9E635}" type="pres">
      <dgm:prSet presAssocID="{F5672025-E380-43A4-96F4-7F4900CCC2C2}" presName="Name0" presStyleCnt="0">
        <dgm:presLayoutVars>
          <dgm:resizeHandles/>
        </dgm:presLayoutVars>
      </dgm:prSet>
      <dgm:spPr/>
    </dgm:pt>
    <dgm:pt modelId="{614E0349-2990-466D-8E62-E1368616BDF4}" type="pres">
      <dgm:prSet presAssocID="{8E8C05CE-BE8C-489A-AFE8-1C1F53EC0187}" presName="text" presStyleLbl="node1" presStyleIdx="0" presStyleCnt="1">
        <dgm:presLayoutVars>
          <dgm:bulletEnabled val="1"/>
        </dgm:presLayoutVars>
      </dgm:prSet>
      <dgm:spPr/>
    </dgm:pt>
  </dgm:ptLst>
  <dgm:cxnLst>
    <dgm:cxn modelId="{2A8B3C07-E00F-4F03-855A-EC5B10552632}" srcId="{8E8C05CE-BE8C-489A-AFE8-1C1F53EC0187}" destId="{3A9A8878-C6D1-4577-AF20-8E64AFF542BA}" srcOrd="3" destOrd="0" parTransId="{B512FAB8-FE58-4E1D-87BE-466EE99A1138}" sibTransId="{D382D572-95C9-4EE1-9C47-45498DE76130}"/>
    <dgm:cxn modelId="{DF5C842D-1EF6-4EEE-9663-C597B484BFF2}" type="presOf" srcId="{9354BDD0-F5FE-46AC-8337-A04664FF143A}" destId="{614E0349-2990-466D-8E62-E1368616BDF4}" srcOrd="0" destOrd="3" presId="urn:diagrams.loki3.com/VaryingWidthList"/>
    <dgm:cxn modelId="{68D57D3E-E52F-47A5-A287-903488152E01}" srcId="{8E8C05CE-BE8C-489A-AFE8-1C1F53EC0187}" destId="{9354BDD0-F5FE-46AC-8337-A04664FF143A}" srcOrd="2" destOrd="0" parTransId="{AF0B8A11-562C-43EA-918E-81FDFB4A46B7}" sibTransId="{FE5423A5-E725-4C38-922D-DF5BE708E6C8}"/>
    <dgm:cxn modelId="{5D20727D-304D-41A2-B826-8E255B8C732A}" srcId="{8E8C05CE-BE8C-489A-AFE8-1C1F53EC0187}" destId="{CDD267DD-255E-4854-A78A-D3FC557A2EB3}" srcOrd="0" destOrd="0" parTransId="{588C3924-DEE2-419E-8C73-4709E8B6C244}" sibTransId="{0C52882B-1217-4D7A-BE01-745386E35523}"/>
    <dgm:cxn modelId="{92EFF291-7EE9-446A-9299-A7E5861402A1}" type="presOf" srcId="{F9289F1B-EF3A-4A94-8B57-6CD7CF083298}" destId="{614E0349-2990-466D-8E62-E1368616BDF4}" srcOrd="0" destOrd="2" presId="urn:diagrams.loki3.com/VaryingWidthList"/>
    <dgm:cxn modelId="{99CB3BAD-A289-4ECB-90F0-B8CCF82B48E2}" srcId="{8E8C05CE-BE8C-489A-AFE8-1C1F53EC0187}" destId="{F9289F1B-EF3A-4A94-8B57-6CD7CF083298}" srcOrd="1" destOrd="0" parTransId="{30A56E8D-06EA-4403-B421-35977689FD25}" sibTransId="{6ACD6A32-F438-4B43-98EF-021945408250}"/>
    <dgm:cxn modelId="{C1A5E6AE-63F3-46D6-AC20-8AE4DA74E574}" type="presOf" srcId="{F5672025-E380-43A4-96F4-7F4900CCC2C2}" destId="{003C1A2D-1137-4C88-B23C-EB8DEAB9E635}" srcOrd="0" destOrd="0" presId="urn:diagrams.loki3.com/VaryingWidthList"/>
    <dgm:cxn modelId="{2864B8C0-2B9C-48A2-9911-21A048BC2FAF}" srcId="{F5672025-E380-43A4-96F4-7F4900CCC2C2}" destId="{8E8C05CE-BE8C-489A-AFE8-1C1F53EC0187}" srcOrd="0" destOrd="0" parTransId="{DE8D5E73-ECF9-41B6-8D6D-4981CD372796}" sibTransId="{7E952032-B633-47DE-9637-5A5E9C58425C}"/>
    <dgm:cxn modelId="{C5E4A5E0-99BE-42CE-9CDD-3F70C8BC3DBF}" type="presOf" srcId="{8E8C05CE-BE8C-489A-AFE8-1C1F53EC0187}" destId="{614E0349-2990-466D-8E62-E1368616BDF4}" srcOrd="0" destOrd="0" presId="urn:diagrams.loki3.com/VaryingWidthList"/>
    <dgm:cxn modelId="{D32CC5EB-F049-48F9-908D-D96E08FF1FF9}" type="presOf" srcId="{3A9A8878-C6D1-4577-AF20-8E64AFF542BA}" destId="{614E0349-2990-466D-8E62-E1368616BDF4}" srcOrd="0" destOrd="4" presId="urn:diagrams.loki3.com/VaryingWidthList"/>
    <dgm:cxn modelId="{371C66ED-A6CD-4A2E-836D-AA46AB5320D9}" type="presOf" srcId="{CDD267DD-255E-4854-A78A-D3FC557A2EB3}" destId="{614E0349-2990-466D-8E62-E1368616BDF4}" srcOrd="0" destOrd="1" presId="urn:diagrams.loki3.com/VaryingWidthList"/>
    <dgm:cxn modelId="{EB6C00F4-18F0-4CDE-98DF-8D3D83BD2785}" type="presParOf" srcId="{003C1A2D-1137-4C88-B23C-EB8DEAB9E635}" destId="{614E0349-2990-466D-8E62-E1368616BDF4}" srcOrd="0"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C945E0C-7CDD-4A39-9DAB-4EE53BF55F14}" type="doc">
      <dgm:prSet loTypeId="urn:diagrams.loki3.com/VaryingWidthList" loCatId="list" qsTypeId="urn:microsoft.com/office/officeart/2005/8/quickstyle/simple1" qsCatId="simple" csTypeId="urn:microsoft.com/office/officeart/2005/8/colors/colorful4" csCatId="colorful" phldr="1"/>
      <dgm:spPr/>
      <dgm:t>
        <a:bodyPr/>
        <a:lstStyle/>
        <a:p>
          <a:endParaRPr lang="en-US"/>
        </a:p>
      </dgm:t>
    </dgm:pt>
    <dgm:pt modelId="{D6B776ED-0238-45A9-BCC4-A954609EFD70}">
      <dgm:prSet custT="1"/>
      <dgm:spPr/>
      <dgm:t>
        <a:bodyPr/>
        <a:lstStyle/>
        <a:p>
          <a:pPr algn="ctr"/>
          <a:r>
            <a:rPr lang="en-US" sz="3000" b="0" i="0"/>
            <a:t>Medicare Advantage Plans rating categories:</a:t>
          </a:r>
          <a:endParaRPr lang="en-US" sz="3000"/>
        </a:p>
      </dgm:t>
    </dgm:pt>
    <dgm:pt modelId="{7693739B-4D88-4907-837C-97BEE2ECB265}" type="parTrans" cxnId="{46930D15-AD5B-43D5-BA70-DEB1DA38129F}">
      <dgm:prSet/>
      <dgm:spPr/>
      <dgm:t>
        <a:bodyPr/>
        <a:lstStyle/>
        <a:p>
          <a:endParaRPr lang="en-US"/>
        </a:p>
      </dgm:t>
    </dgm:pt>
    <dgm:pt modelId="{00324902-A8EA-4CB4-B1DE-6224A0995471}" type="sibTrans" cxnId="{46930D15-AD5B-43D5-BA70-DEB1DA38129F}">
      <dgm:prSet/>
      <dgm:spPr/>
      <dgm:t>
        <a:bodyPr/>
        <a:lstStyle/>
        <a:p>
          <a:endParaRPr lang="en-US"/>
        </a:p>
      </dgm:t>
    </dgm:pt>
    <dgm:pt modelId="{918D528A-7B3B-4CA3-9FEB-E1F3449E15D5}">
      <dgm:prSet custT="1"/>
      <dgm:spPr/>
      <dgm:t>
        <a:bodyPr/>
        <a:lstStyle/>
        <a:p>
          <a:pPr algn="l"/>
          <a:r>
            <a:rPr lang="en-US" sz="2000" b="0" i="0"/>
            <a:t>Staying healthy: screenings, tests, and vaccines</a:t>
          </a:r>
          <a:endParaRPr lang="en-US" sz="2000"/>
        </a:p>
      </dgm:t>
    </dgm:pt>
    <dgm:pt modelId="{0D607257-0468-4A22-890C-B48D01F93413}" type="parTrans" cxnId="{037C87E0-7C34-47B8-AAD0-64A586BF329F}">
      <dgm:prSet/>
      <dgm:spPr/>
      <dgm:t>
        <a:bodyPr/>
        <a:lstStyle/>
        <a:p>
          <a:endParaRPr lang="en-US"/>
        </a:p>
      </dgm:t>
    </dgm:pt>
    <dgm:pt modelId="{38706FDB-88A4-41F7-BC54-61ADB288704C}" type="sibTrans" cxnId="{037C87E0-7C34-47B8-AAD0-64A586BF329F}">
      <dgm:prSet/>
      <dgm:spPr/>
      <dgm:t>
        <a:bodyPr/>
        <a:lstStyle/>
        <a:p>
          <a:endParaRPr lang="en-US"/>
        </a:p>
      </dgm:t>
    </dgm:pt>
    <dgm:pt modelId="{508FD257-6041-4491-9150-A2CB71284403}">
      <dgm:prSet custT="1"/>
      <dgm:spPr/>
      <dgm:t>
        <a:bodyPr/>
        <a:lstStyle/>
        <a:p>
          <a:pPr algn="l"/>
          <a:r>
            <a:rPr lang="en-US" sz="2000" b="0" i="0"/>
            <a:t>Managing chronic (long-term) conditions</a:t>
          </a:r>
          <a:endParaRPr lang="en-US" sz="2000"/>
        </a:p>
      </dgm:t>
    </dgm:pt>
    <dgm:pt modelId="{0AB1B81A-C2B9-4917-BD8D-6982B90F7A11}" type="parTrans" cxnId="{51389861-1D05-4AAF-895C-D74B12D144B3}">
      <dgm:prSet/>
      <dgm:spPr/>
      <dgm:t>
        <a:bodyPr/>
        <a:lstStyle/>
        <a:p>
          <a:endParaRPr lang="en-US"/>
        </a:p>
      </dgm:t>
    </dgm:pt>
    <dgm:pt modelId="{8E7B3600-7CB1-4DFD-AC28-88AE689D3030}" type="sibTrans" cxnId="{51389861-1D05-4AAF-895C-D74B12D144B3}">
      <dgm:prSet/>
      <dgm:spPr/>
      <dgm:t>
        <a:bodyPr/>
        <a:lstStyle/>
        <a:p>
          <a:endParaRPr lang="en-US"/>
        </a:p>
      </dgm:t>
    </dgm:pt>
    <dgm:pt modelId="{01875049-A25C-43BB-8C95-3A507FFB201B}">
      <dgm:prSet custT="1"/>
      <dgm:spPr/>
      <dgm:t>
        <a:bodyPr/>
        <a:lstStyle/>
        <a:p>
          <a:pPr algn="l"/>
          <a:r>
            <a:rPr lang="en-US" sz="2000" b="0" i="0"/>
            <a:t>Plan responsiveness and care</a:t>
          </a:r>
          <a:endParaRPr lang="en-US" sz="2000"/>
        </a:p>
      </dgm:t>
    </dgm:pt>
    <dgm:pt modelId="{210BE1E8-6304-42C2-ADA0-DDB16CA4F2D2}" type="parTrans" cxnId="{6CE99E1A-D788-4304-99A0-0573A227D28D}">
      <dgm:prSet/>
      <dgm:spPr/>
      <dgm:t>
        <a:bodyPr/>
        <a:lstStyle/>
        <a:p>
          <a:endParaRPr lang="en-US"/>
        </a:p>
      </dgm:t>
    </dgm:pt>
    <dgm:pt modelId="{DFD9133B-493E-430D-9E23-31D752AA46F8}" type="sibTrans" cxnId="{6CE99E1A-D788-4304-99A0-0573A227D28D}">
      <dgm:prSet/>
      <dgm:spPr/>
      <dgm:t>
        <a:bodyPr/>
        <a:lstStyle/>
        <a:p>
          <a:endParaRPr lang="en-US"/>
        </a:p>
      </dgm:t>
    </dgm:pt>
    <dgm:pt modelId="{001A9CA9-1C72-4B5C-BB39-A9C2C0C0BEC6}">
      <dgm:prSet custT="1"/>
      <dgm:spPr/>
      <dgm:t>
        <a:bodyPr/>
        <a:lstStyle/>
        <a:p>
          <a:pPr algn="l"/>
          <a:r>
            <a:rPr lang="en-US" sz="2000" b="0" i="0"/>
            <a:t>Member complaints, problems getting services, and choosing to leave the plan</a:t>
          </a:r>
          <a:endParaRPr lang="en-US" sz="2000"/>
        </a:p>
      </dgm:t>
    </dgm:pt>
    <dgm:pt modelId="{0BD094E2-43FB-45B1-81A9-BE9DC29020CF}" type="parTrans" cxnId="{80BBA600-BE60-4A73-BD5C-3E87591EA6D5}">
      <dgm:prSet/>
      <dgm:spPr/>
      <dgm:t>
        <a:bodyPr/>
        <a:lstStyle/>
        <a:p>
          <a:endParaRPr lang="en-US"/>
        </a:p>
      </dgm:t>
    </dgm:pt>
    <dgm:pt modelId="{6602D289-0EB3-4C80-BDE4-F3148983C165}" type="sibTrans" cxnId="{80BBA600-BE60-4A73-BD5C-3E87591EA6D5}">
      <dgm:prSet/>
      <dgm:spPr/>
      <dgm:t>
        <a:bodyPr/>
        <a:lstStyle/>
        <a:p>
          <a:endParaRPr lang="en-US"/>
        </a:p>
      </dgm:t>
    </dgm:pt>
    <dgm:pt modelId="{0C5B528E-1897-4EF9-A7F1-31C4BEB4BFCD}">
      <dgm:prSet custT="1"/>
      <dgm:spPr/>
      <dgm:t>
        <a:bodyPr/>
        <a:lstStyle/>
        <a:p>
          <a:pPr algn="l"/>
          <a:r>
            <a:rPr lang="en-US" sz="2000" b="0" i="0"/>
            <a:t>Health plan customer service</a:t>
          </a:r>
          <a:endParaRPr lang="en-US" sz="2000"/>
        </a:p>
      </dgm:t>
    </dgm:pt>
    <dgm:pt modelId="{E56163DB-BD15-47A0-A3B0-E082DA8CF9B3}" type="parTrans" cxnId="{1230FE47-41FD-4299-BE9E-302879895801}">
      <dgm:prSet/>
      <dgm:spPr/>
      <dgm:t>
        <a:bodyPr/>
        <a:lstStyle/>
        <a:p>
          <a:endParaRPr lang="en-US"/>
        </a:p>
      </dgm:t>
    </dgm:pt>
    <dgm:pt modelId="{8821E7F5-F20D-459E-8D17-B5BFEB3FCF5F}" type="sibTrans" cxnId="{1230FE47-41FD-4299-BE9E-302879895801}">
      <dgm:prSet/>
      <dgm:spPr/>
      <dgm:t>
        <a:bodyPr/>
        <a:lstStyle/>
        <a:p>
          <a:endParaRPr lang="en-US"/>
        </a:p>
      </dgm:t>
    </dgm:pt>
    <dgm:pt modelId="{99112400-D5D6-4A84-8B77-04059912E886}" type="pres">
      <dgm:prSet presAssocID="{EC945E0C-7CDD-4A39-9DAB-4EE53BF55F14}" presName="Name0" presStyleCnt="0">
        <dgm:presLayoutVars>
          <dgm:resizeHandles/>
        </dgm:presLayoutVars>
      </dgm:prSet>
      <dgm:spPr/>
    </dgm:pt>
    <dgm:pt modelId="{77ABE9FB-4833-4193-BE48-655AD81CB334}" type="pres">
      <dgm:prSet presAssocID="{D6B776ED-0238-45A9-BCC4-A954609EFD70}" presName="text" presStyleLbl="node1" presStyleIdx="0" presStyleCnt="1">
        <dgm:presLayoutVars>
          <dgm:bulletEnabled val="1"/>
        </dgm:presLayoutVars>
      </dgm:prSet>
      <dgm:spPr/>
    </dgm:pt>
  </dgm:ptLst>
  <dgm:cxnLst>
    <dgm:cxn modelId="{80BBA600-BE60-4A73-BD5C-3E87591EA6D5}" srcId="{D6B776ED-0238-45A9-BCC4-A954609EFD70}" destId="{001A9CA9-1C72-4B5C-BB39-A9C2C0C0BEC6}" srcOrd="3" destOrd="0" parTransId="{0BD094E2-43FB-45B1-81A9-BE9DC29020CF}" sibTransId="{6602D289-0EB3-4C80-BDE4-F3148983C165}"/>
    <dgm:cxn modelId="{46930D15-AD5B-43D5-BA70-DEB1DA38129F}" srcId="{EC945E0C-7CDD-4A39-9DAB-4EE53BF55F14}" destId="{D6B776ED-0238-45A9-BCC4-A954609EFD70}" srcOrd="0" destOrd="0" parTransId="{7693739B-4D88-4907-837C-97BEE2ECB265}" sibTransId="{00324902-A8EA-4CB4-B1DE-6224A0995471}"/>
    <dgm:cxn modelId="{6CE99E1A-D788-4304-99A0-0573A227D28D}" srcId="{D6B776ED-0238-45A9-BCC4-A954609EFD70}" destId="{01875049-A25C-43BB-8C95-3A507FFB201B}" srcOrd="2" destOrd="0" parTransId="{210BE1E8-6304-42C2-ADA0-DDB16CA4F2D2}" sibTransId="{DFD9133B-493E-430D-9E23-31D752AA46F8}"/>
    <dgm:cxn modelId="{51389861-1D05-4AAF-895C-D74B12D144B3}" srcId="{D6B776ED-0238-45A9-BCC4-A954609EFD70}" destId="{508FD257-6041-4491-9150-A2CB71284403}" srcOrd="1" destOrd="0" parTransId="{0AB1B81A-C2B9-4917-BD8D-6982B90F7A11}" sibTransId="{8E7B3600-7CB1-4DFD-AC28-88AE689D3030}"/>
    <dgm:cxn modelId="{1230FE47-41FD-4299-BE9E-302879895801}" srcId="{D6B776ED-0238-45A9-BCC4-A954609EFD70}" destId="{0C5B528E-1897-4EF9-A7F1-31C4BEB4BFCD}" srcOrd="4" destOrd="0" parTransId="{E56163DB-BD15-47A0-A3B0-E082DA8CF9B3}" sibTransId="{8821E7F5-F20D-459E-8D17-B5BFEB3FCF5F}"/>
    <dgm:cxn modelId="{D0AB514A-075B-47A7-A279-892C8C05B096}" type="presOf" srcId="{01875049-A25C-43BB-8C95-3A507FFB201B}" destId="{77ABE9FB-4833-4193-BE48-655AD81CB334}" srcOrd="0" destOrd="3" presId="urn:diagrams.loki3.com/VaryingWidthList"/>
    <dgm:cxn modelId="{09065D6E-2C87-40BA-BBAE-07A058D1AFE2}" type="presOf" srcId="{918D528A-7B3B-4CA3-9FEB-E1F3449E15D5}" destId="{77ABE9FB-4833-4193-BE48-655AD81CB334}" srcOrd="0" destOrd="1" presId="urn:diagrams.loki3.com/VaryingWidthList"/>
    <dgm:cxn modelId="{B70AA386-AC73-4542-B371-B7CE927EA42F}" type="presOf" srcId="{001A9CA9-1C72-4B5C-BB39-A9C2C0C0BEC6}" destId="{77ABE9FB-4833-4193-BE48-655AD81CB334}" srcOrd="0" destOrd="4" presId="urn:diagrams.loki3.com/VaryingWidthList"/>
    <dgm:cxn modelId="{66E9118C-E36F-468C-BB84-27499251BA1C}" type="presOf" srcId="{0C5B528E-1897-4EF9-A7F1-31C4BEB4BFCD}" destId="{77ABE9FB-4833-4193-BE48-655AD81CB334}" srcOrd="0" destOrd="5" presId="urn:diagrams.loki3.com/VaryingWidthList"/>
    <dgm:cxn modelId="{BC1E9FA0-AD82-44AB-8AB1-D8A44B2DCDDA}" type="presOf" srcId="{508FD257-6041-4491-9150-A2CB71284403}" destId="{77ABE9FB-4833-4193-BE48-655AD81CB334}" srcOrd="0" destOrd="2" presId="urn:diagrams.loki3.com/VaryingWidthList"/>
    <dgm:cxn modelId="{037C87E0-7C34-47B8-AAD0-64A586BF329F}" srcId="{D6B776ED-0238-45A9-BCC4-A954609EFD70}" destId="{918D528A-7B3B-4CA3-9FEB-E1F3449E15D5}" srcOrd="0" destOrd="0" parTransId="{0D607257-0468-4A22-890C-B48D01F93413}" sibTransId="{38706FDB-88A4-41F7-BC54-61ADB288704C}"/>
    <dgm:cxn modelId="{AAB53EE3-52BA-423C-AB8F-8CEFB1536A09}" type="presOf" srcId="{D6B776ED-0238-45A9-BCC4-A954609EFD70}" destId="{77ABE9FB-4833-4193-BE48-655AD81CB334}" srcOrd="0" destOrd="0" presId="urn:diagrams.loki3.com/VaryingWidthList"/>
    <dgm:cxn modelId="{02570EEE-7466-4EA8-A760-57C90FE8D64B}" type="presOf" srcId="{EC945E0C-7CDD-4A39-9DAB-4EE53BF55F14}" destId="{99112400-D5D6-4A84-8B77-04059912E886}" srcOrd="0" destOrd="0" presId="urn:diagrams.loki3.com/VaryingWidthList"/>
    <dgm:cxn modelId="{0024D34E-B0E3-4131-B942-8FC20D4E1746}" type="presParOf" srcId="{99112400-D5D6-4A84-8B77-04059912E886}" destId="{77ABE9FB-4833-4193-BE48-655AD81CB334}" srcOrd="0" destOrd="0" presId="urn:diagrams.loki3.com/VaryingWidth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2AA776A-ADC1-475E-9967-4436F8EDAFC3}"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en-US"/>
        </a:p>
      </dgm:t>
    </dgm:pt>
    <dgm:pt modelId="{55281550-FA3F-4D17-866E-519FAC3E0F19}">
      <dgm:prSet/>
      <dgm:spPr/>
      <dgm:t>
        <a:bodyPr/>
        <a:lstStyle/>
        <a:p>
          <a:pPr>
            <a:lnSpc>
              <a:spcPct val="100000"/>
            </a:lnSpc>
          </a:pPr>
          <a:r>
            <a:rPr lang="en-US"/>
            <a:t>  Solicit door-to-door</a:t>
          </a:r>
        </a:p>
      </dgm:t>
    </dgm:pt>
    <dgm:pt modelId="{AB865974-BDAE-41B3-810A-046FBD9367CF}" type="parTrans" cxnId="{53C0931D-7038-4B73-BB3C-0423AA699875}">
      <dgm:prSet/>
      <dgm:spPr/>
      <dgm:t>
        <a:bodyPr/>
        <a:lstStyle/>
        <a:p>
          <a:endParaRPr lang="en-US"/>
        </a:p>
      </dgm:t>
    </dgm:pt>
    <dgm:pt modelId="{40BA97A4-C827-4381-867C-D2E3105AA679}" type="sibTrans" cxnId="{53C0931D-7038-4B73-BB3C-0423AA699875}">
      <dgm:prSet/>
      <dgm:spPr/>
      <dgm:t>
        <a:bodyPr/>
        <a:lstStyle/>
        <a:p>
          <a:endParaRPr lang="en-US"/>
        </a:p>
      </dgm:t>
    </dgm:pt>
    <dgm:pt modelId="{DDA9D0CF-9B96-4EAF-9B4F-BC7B09B76A19}">
      <dgm:prSet/>
      <dgm:spPr/>
      <dgm:t>
        <a:bodyPr/>
        <a:lstStyle/>
        <a:p>
          <a:pPr>
            <a:lnSpc>
              <a:spcPct val="100000"/>
            </a:lnSpc>
          </a:pPr>
          <a:r>
            <a:rPr lang="en-US"/>
            <a:t>  Call people on national and state “do not call” lists*</a:t>
          </a:r>
        </a:p>
      </dgm:t>
    </dgm:pt>
    <dgm:pt modelId="{CB1C2114-AA55-4DA1-9512-91746D282D64}" type="parTrans" cxnId="{EE6F46CA-6A87-4FBB-BE1D-B875713F43AA}">
      <dgm:prSet/>
      <dgm:spPr/>
      <dgm:t>
        <a:bodyPr/>
        <a:lstStyle/>
        <a:p>
          <a:endParaRPr lang="en-US"/>
        </a:p>
      </dgm:t>
    </dgm:pt>
    <dgm:pt modelId="{03025217-ED4B-4BAE-9ECE-6D0A8105C8F9}" type="sibTrans" cxnId="{EE6F46CA-6A87-4FBB-BE1D-B875713F43AA}">
      <dgm:prSet/>
      <dgm:spPr/>
      <dgm:t>
        <a:bodyPr/>
        <a:lstStyle/>
        <a:p>
          <a:endParaRPr lang="en-US"/>
        </a:p>
      </dgm:t>
    </dgm:pt>
    <dgm:pt modelId="{F5ACFCE2-ADB6-441E-868A-787F05BAE285}">
      <dgm:prSet/>
      <dgm:spPr/>
      <dgm:t>
        <a:bodyPr/>
        <a:lstStyle/>
        <a:p>
          <a:pPr>
            <a:lnSpc>
              <a:spcPct val="100000"/>
            </a:lnSpc>
          </a:pPr>
          <a:r>
            <a:rPr lang="en-US"/>
            <a:t>  Enroll people over the phone during a solicitation call</a:t>
          </a:r>
        </a:p>
      </dgm:t>
    </dgm:pt>
    <dgm:pt modelId="{BE5690BB-037E-4B33-A8E2-B74154470C9F}" type="parTrans" cxnId="{78446B3D-31D7-4B60-8FB4-69F6E4F8B667}">
      <dgm:prSet/>
      <dgm:spPr/>
      <dgm:t>
        <a:bodyPr/>
        <a:lstStyle/>
        <a:p>
          <a:endParaRPr lang="en-US"/>
        </a:p>
      </dgm:t>
    </dgm:pt>
    <dgm:pt modelId="{463605A4-194C-4428-9A7A-BB39F1AB919A}" type="sibTrans" cxnId="{78446B3D-31D7-4B60-8FB4-69F6E4F8B667}">
      <dgm:prSet/>
      <dgm:spPr/>
      <dgm:t>
        <a:bodyPr/>
        <a:lstStyle/>
        <a:p>
          <a:endParaRPr lang="en-US"/>
        </a:p>
      </dgm:t>
    </dgm:pt>
    <dgm:pt modelId="{4598E005-1561-4AE7-BC3D-3A238EEFFFB4}">
      <dgm:prSet/>
      <dgm:spPr/>
      <dgm:t>
        <a:bodyPr/>
        <a:lstStyle/>
        <a:p>
          <a:pPr>
            <a:lnSpc>
              <a:spcPct val="100000"/>
            </a:lnSpc>
          </a:pPr>
          <a:r>
            <a:rPr lang="en-US"/>
            <a:t>  Offer incentives or gifts exceeding $15, or offer a meal </a:t>
          </a:r>
        </a:p>
      </dgm:t>
    </dgm:pt>
    <dgm:pt modelId="{83FAC7A3-FC8E-496B-A74D-9C9477460559}" type="parTrans" cxnId="{11895A67-81B1-4113-822E-967BDCDFF313}">
      <dgm:prSet/>
      <dgm:spPr/>
      <dgm:t>
        <a:bodyPr/>
        <a:lstStyle/>
        <a:p>
          <a:endParaRPr lang="en-US"/>
        </a:p>
      </dgm:t>
    </dgm:pt>
    <dgm:pt modelId="{53588C89-3EA0-4ED0-B1CF-447B79AC8FCF}" type="sibTrans" cxnId="{11895A67-81B1-4113-822E-967BDCDFF313}">
      <dgm:prSet/>
      <dgm:spPr/>
      <dgm:t>
        <a:bodyPr/>
        <a:lstStyle/>
        <a:p>
          <a:endParaRPr lang="en-US"/>
        </a:p>
      </dgm:t>
    </dgm:pt>
    <dgm:pt modelId="{0A888B31-9D5C-4C51-8D36-EBE24F81A25C}">
      <dgm:prSet/>
      <dgm:spPr/>
      <dgm:t>
        <a:bodyPr/>
        <a:lstStyle/>
        <a:p>
          <a:pPr>
            <a:lnSpc>
              <a:spcPct val="100000"/>
            </a:lnSpc>
          </a:pPr>
          <a:r>
            <a:rPr lang="en-US"/>
            <a:t>  Engage in activities to mislead or confuse</a:t>
          </a:r>
        </a:p>
      </dgm:t>
    </dgm:pt>
    <dgm:pt modelId="{AF2AF47F-45CA-4B99-A321-9E3A80937B10}" type="parTrans" cxnId="{22629556-DE4B-4745-9059-1210A2E0F19E}">
      <dgm:prSet/>
      <dgm:spPr/>
      <dgm:t>
        <a:bodyPr/>
        <a:lstStyle/>
        <a:p>
          <a:endParaRPr lang="en-US"/>
        </a:p>
      </dgm:t>
    </dgm:pt>
    <dgm:pt modelId="{D48B90B9-E9AA-4A72-8EA2-FB765A231AB2}" type="sibTrans" cxnId="{22629556-DE4B-4745-9059-1210A2E0F19E}">
      <dgm:prSet/>
      <dgm:spPr/>
      <dgm:t>
        <a:bodyPr/>
        <a:lstStyle/>
        <a:p>
          <a:endParaRPr lang="en-US"/>
        </a:p>
      </dgm:t>
    </dgm:pt>
    <dgm:pt modelId="{BAE360E2-A27B-4850-912A-694ED8135C58}">
      <dgm:prSet/>
      <dgm:spPr/>
      <dgm:t>
        <a:bodyPr/>
        <a:lstStyle/>
        <a:p>
          <a:pPr>
            <a:lnSpc>
              <a:spcPct val="100000"/>
            </a:lnSpc>
          </a:pPr>
          <a:r>
            <a:rPr lang="en-US" dirty="0"/>
            <a:t>  Conduct sales presentations or collect enrollment information at health fairs or educational events</a:t>
          </a:r>
        </a:p>
      </dgm:t>
    </dgm:pt>
    <dgm:pt modelId="{62D09DEF-80F3-4E3B-9FAB-E14AC48381DF}" type="parTrans" cxnId="{2726FD39-F1BB-4B8A-BFFD-C07D611616C7}">
      <dgm:prSet/>
      <dgm:spPr/>
      <dgm:t>
        <a:bodyPr/>
        <a:lstStyle/>
        <a:p>
          <a:endParaRPr lang="en-US"/>
        </a:p>
      </dgm:t>
    </dgm:pt>
    <dgm:pt modelId="{3CA11E09-E883-441B-A5AB-6C192052FC35}" type="sibTrans" cxnId="{2726FD39-F1BB-4B8A-BFFD-C07D611616C7}">
      <dgm:prSet/>
      <dgm:spPr/>
      <dgm:t>
        <a:bodyPr/>
        <a:lstStyle/>
        <a:p>
          <a:endParaRPr lang="en-US"/>
        </a:p>
      </dgm:t>
    </dgm:pt>
    <dgm:pt modelId="{A0BC78C4-6F4C-43F9-80D9-049FBD312183}" type="pres">
      <dgm:prSet presAssocID="{02AA776A-ADC1-475E-9967-4436F8EDAFC3}" presName="diagram" presStyleCnt="0">
        <dgm:presLayoutVars>
          <dgm:dir/>
          <dgm:resizeHandles val="exact"/>
        </dgm:presLayoutVars>
      </dgm:prSet>
      <dgm:spPr/>
    </dgm:pt>
    <dgm:pt modelId="{3D65B924-C933-418C-A5DE-FC08A08CB07B}" type="pres">
      <dgm:prSet presAssocID="{55281550-FA3F-4D17-866E-519FAC3E0F19}" presName="node" presStyleLbl="node1" presStyleIdx="0" presStyleCnt="6">
        <dgm:presLayoutVars>
          <dgm:bulletEnabled val="1"/>
        </dgm:presLayoutVars>
      </dgm:prSet>
      <dgm:spPr/>
    </dgm:pt>
    <dgm:pt modelId="{637250AF-10C6-49B9-80EE-44B95DC9A086}" type="pres">
      <dgm:prSet presAssocID="{40BA97A4-C827-4381-867C-D2E3105AA679}" presName="sibTrans" presStyleCnt="0"/>
      <dgm:spPr/>
    </dgm:pt>
    <dgm:pt modelId="{EC8B9E13-1B01-45DF-8619-F522DAE8CED8}" type="pres">
      <dgm:prSet presAssocID="{DDA9D0CF-9B96-4EAF-9B4F-BC7B09B76A19}" presName="node" presStyleLbl="node1" presStyleIdx="1" presStyleCnt="6" custLinFactNeighborX="308" custLinFactNeighborY="-147">
        <dgm:presLayoutVars>
          <dgm:bulletEnabled val="1"/>
        </dgm:presLayoutVars>
      </dgm:prSet>
      <dgm:spPr/>
    </dgm:pt>
    <dgm:pt modelId="{884D3FCE-D663-4F87-AF06-6F062100A8B8}" type="pres">
      <dgm:prSet presAssocID="{03025217-ED4B-4BAE-9ECE-6D0A8105C8F9}" presName="sibTrans" presStyleCnt="0"/>
      <dgm:spPr/>
    </dgm:pt>
    <dgm:pt modelId="{638A7C5D-14ED-4654-A2AB-31CB896FEB15}" type="pres">
      <dgm:prSet presAssocID="{F5ACFCE2-ADB6-441E-868A-787F05BAE285}" presName="node" presStyleLbl="node1" presStyleIdx="2" presStyleCnt="6">
        <dgm:presLayoutVars>
          <dgm:bulletEnabled val="1"/>
        </dgm:presLayoutVars>
      </dgm:prSet>
      <dgm:spPr/>
    </dgm:pt>
    <dgm:pt modelId="{C2314B31-F927-4A43-9226-C611FED715DD}" type="pres">
      <dgm:prSet presAssocID="{463605A4-194C-4428-9A7A-BB39F1AB919A}" presName="sibTrans" presStyleCnt="0"/>
      <dgm:spPr/>
    </dgm:pt>
    <dgm:pt modelId="{759C5899-AACF-45C0-B3D8-76ADCACF2F1F}" type="pres">
      <dgm:prSet presAssocID="{4598E005-1561-4AE7-BC3D-3A238EEFFFB4}" presName="node" presStyleLbl="node1" presStyleIdx="3" presStyleCnt="6">
        <dgm:presLayoutVars>
          <dgm:bulletEnabled val="1"/>
        </dgm:presLayoutVars>
      </dgm:prSet>
      <dgm:spPr/>
    </dgm:pt>
    <dgm:pt modelId="{14A12696-3CDB-495C-83AA-FF4F8A3DC713}" type="pres">
      <dgm:prSet presAssocID="{53588C89-3EA0-4ED0-B1CF-447B79AC8FCF}" presName="sibTrans" presStyleCnt="0"/>
      <dgm:spPr/>
    </dgm:pt>
    <dgm:pt modelId="{15D2F5CE-1FC9-4687-91DE-E39221320923}" type="pres">
      <dgm:prSet presAssocID="{0A888B31-9D5C-4C51-8D36-EBE24F81A25C}" presName="node" presStyleLbl="node1" presStyleIdx="4" presStyleCnt="6">
        <dgm:presLayoutVars>
          <dgm:bulletEnabled val="1"/>
        </dgm:presLayoutVars>
      </dgm:prSet>
      <dgm:spPr/>
    </dgm:pt>
    <dgm:pt modelId="{58859F1D-1B00-44ED-9330-90DC2CD923D4}" type="pres">
      <dgm:prSet presAssocID="{D48B90B9-E9AA-4A72-8EA2-FB765A231AB2}" presName="sibTrans" presStyleCnt="0"/>
      <dgm:spPr/>
    </dgm:pt>
    <dgm:pt modelId="{88CE865D-5139-4930-B4FB-9DD5FF268F9C}" type="pres">
      <dgm:prSet presAssocID="{BAE360E2-A27B-4850-912A-694ED8135C58}" presName="node" presStyleLbl="node1" presStyleIdx="5" presStyleCnt="6">
        <dgm:presLayoutVars>
          <dgm:bulletEnabled val="1"/>
        </dgm:presLayoutVars>
      </dgm:prSet>
      <dgm:spPr/>
    </dgm:pt>
  </dgm:ptLst>
  <dgm:cxnLst>
    <dgm:cxn modelId="{53C0931D-7038-4B73-BB3C-0423AA699875}" srcId="{02AA776A-ADC1-475E-9967-4436F8EDAFC3}" destId="{55281550-FA3F-4D17-866E-519FAC3E0F19}" srcOrd="0" destOrd="0" parTransId="{AB865974-BDAE-41B3-810A-046FBD9367CF}" sibTransId="{40BA97A4-C827-4381-867C-D2E3105AA679}"/>
    <dgm:cxn modelId="{2726FD39-F1BB-4B8A-BFFD-C07D611616C7}" srcId="{02AA776A-ADC1-475E-9967-4436F8EDAFC3}" destId="{BAE360E2-A27B-4850-912A-694ED8135C58}" srcOrd="5" destOrd="0" parTransId="{62D09DEF-80F3-4E3B-9FAB-E14AC48381DF}" sibTransId="{3CA11E09-E883-441B-A5AB-6C192052FC35}"/>
    <dgm:cxn modelId="{78446B3D-31D7-4B60-8FB4-69F6E4F8B667}" srcId="{02AA776A-ADC1-475E-9967-4436F8EDAFC3}" destId="{F5ACFCE2-ADB6-441E-868A-787F05BAE285}" srcOrd="2" destOrd="0" parTransId="{BE5690BB-037E-4B33-A8E2-B74154470C9F}" sibTransId="{463605A4-194C-4428-9A7A-BB39F1AB919A}"/>
    <dgm:cxn modelId="{11895A67-81B1-4113-822E-967BDCDFF313}" srcId="{02AA776A-ADC1-475E-9967-4436F8EDAFC3}" destId="{4598E005-1561-4AE7-BC3D-3A238EEFFFB4}" srcOrd="3" destOrd="0" parTransId="{83FAC7A3-FC8E-496B-A74D-9C9477460559}" sibTransId="{53588C89-3EA0-4ED0-B1CF-447B79AC8FCF}"/>
    <dgm:cxn modelId="{81F27251-8086-4252-A762-14AA3386E620}" type="presOf" srcId="{02AA776A-ADC1-475E-9967-4436F8EDAFC3}" destId="{A0BC78C4-6F4C-43F9-80D9-049FBD312183}" srcOrd="0" destOrd="0" presId="urn:microsoft.com/office/officeart/2005/8/layout/default"/>
    <dgm:cxn modelId="{FAD78475-AE9A-4C29-AA70-179D5616AFA6}" type="presOf" srcId="{4598E005-1561-4AE7-BC3D-3A238EEFFFB4}" destId="{759C5899-AACF-45C0-B3D8-76ADCACF2F1F}" srcOrd="0" destOrd="0" presId="urn:microsoft.com/office/officeart/2005/8/layout/default"/>
    <dgm:cxn modelId="{22629556-DE4B-4745-9059-1210A2E0F19E}" srcId="{02AA776A-ADC1-475E-9967-4436F8EDAFC3}" destId="{0A888B31-9D5C-4C51-8D36-EBE24F81A25C}" srcOrd="4" destOrd="0" parTransId="{AF2AF47F-45CA-4B99-A321-9E3A80937B10}" sibTransId="{D48B90B9-E9AA-4A72-8EA2-FB765A231AB2}"/>
    <dgm:cxn modelId="{1A2073AA-C927-4682-9B27-8F5CF1FF32AD}" type="presOf" srcId="{0A888B31-9D5C-4C51-8D36-EBE24F81A25C}" destId="{15D2F5CE-1FC9-4687-91DE-E39221320923}" srcOrd="0" destOrd="0" presId="urn:microsoft.com/office/officeart/2005/8/layout/default"/>
    <dgm:cxn modelId="{C2C7EEB1-329A-4522-8B73-B687C584DFB9}" type="presOf" srcId="{55281550-FA3F-4D17-866E-519FAC3E0F19}" destId="{3D65B924-C933-418C-A5DE-FC08A08CB07B}" srcOrd="0" destOrd="0" presId="urn:microsoft.com/office/officeart/2005/8/layout/default"/>
    <dgm:cxn modelId="{665394BB-D91F-4AEA-8782-E9DFD5BB9060}" type="presOf" srcId="{F5ACFCE2-ADB6-441E-868A-787F05BAE285}" destId="{638A7C5D-14ED-4654-A2AB-31CB896FEB15}" srcOrd="0" destOrd="0" presId="urn:microsoft.com/office/officeart/2005/8/layout/default"/>
    <dgm:cxn modelId="{D407DAC9-2E1A-4704-AFF3-ED58DD793516}" type="presOf" srcId="{BAE360E2-A27B-4850-912A-694ED8135C58}" destId="{88CE865D-5139-4930-B4FB-9DD5FF268F9C}" srcOrd="0" destOrd="0" presId="urn:microsoft.com/office/officeart/2005/8/layout/default"/>
    <dgm:cxn modelId="{EE6F46CA-6A87-4FBB-BE1D-B875713F43AA}" srcId="{02AA776A-ADC1-475E-9967-4436F8EDAFC3}" destId="{DDA9D0CF-9B96-4EAF-9B4F-BC7B09B76A19}" srcOrd="1" destOrd="0" parTransId="{CB1C2114-AA55-4DA1-9512-91746D282D64}" sibTransId="{03025217-ED4B-4BAE-9ECE-6D0A8105C8F9}"/>
    <dgm:cxn modelId="{3BCFD3E9-C7C1-43BC-9AD3-1E526487D37A}" type="presOf" srcId="{DDA9D0CF-9B96-4EAF-9B4F-BC7B09B76A19}" destId="{EC8B9E13-1B01-45DF-8619-F522DAE8CED8}" srcOrd="0" destOrd="0" presId="urn:microsoft.com/office/officeart/2005/8/layout/default"/>
    <dgm:cxn modelId="{7E76E37D-BA0E-47F0-AB6D-D177B8833EEA}" type="presParOf" srcId="{A0BC78C4-6F4C-43F9-80D9-049FBD312183}" destId="{3D65B924-C933-418C-A5DE-FC08A08CB07B}" srcOrd="0" destOrd="0" presId="urn:microsoft.com/office/officeart/2005/8/layout/default"/>
    <dgm:cxn modelId="{E4AA7DB2-371A-415B-936E-D10EFEC4AF84}" type="presParOf" srcId="{A0BC78C4-6F4C-43F9-80D9-049FBD312183}" destId="{637250AF-10C6-49B9-80EE-44B95DC9A086}" srcOrd="1" destOrd="0" presId="urn:microsoft.com/office/officeart/2005/8/layout/default"/>
    <dgm:cxn modelId="{5905DFFF-EDE9-455B-91E1-F220E5B92268}" type="presParOf" srcId="{A0BC78C4-6F4C-43F9-80D9-049FBD312183}" destId="{EC8B9E13-1B01-45DF-8619-F522DAE8CED8}" srcOrd="2" destOrd="0" presId="urn:microsoft.com/office/officeart/2005/8/layout/default"/>
    <dgm:cxn modelId="{6ADB15D8-99EE-4C6B-B889-2A82E60D5F8C}" type="presParOf" srcId="{A0BC78C4-6F4C-43F9-80D9-049FBD312183}" destId="{884D3FCE-D663-4F87-AF06-6F062100A8B8}" srcOrd="3" destOrd="0" presId="urn:microsoft.com/office/officeart/2005/8/layout/default"/>
    <dgm:cxn modelId="{BF59342D-4EE7-4F64-823D-81A5FF567799}" type="presParOf" srcId="{A0BC78C4-6F4C-43F9-80D9-049FBD312183}" destId="{638A7C5D-14ED-4654-A2AB-31CB896FEB15}" srcOrd="4" destOrd="0" presId="urn:microsoft.com/office/officeart/2005/8/layout/default"/>
    <dgm:cxn modelId="{189A2B02-F035-4AF8-8573-B169BC8984B4}" type="presParOf" srcId="{A0BC78C4-6F4C-43F9-80D9-049FBD312183}" destId="{C2314B31-F927-4A43-9226-C611FED715DD}" srcOrd="5" destOrd="0" presId="urn:microsoft.com/office/officeart/2005/8/layout/default"/>
    <dgm:cxn modelId="{ACAEC261-29B3-4C3C-A2D0-D246A46535A7}" type="presParOf" srcId="{A0BC78C4-6F4C-43F9-80D9-049FBD312183}" destId="{759C5899-AACF-45C0-B3D8-76ADCACF2F1F}" srcOrd="6" destOrd="0" presId="urn:microsoft.com/office/officeart/2005/8/layout/default"/>
    <dgm:cxn modelId="{F092750B-B928-4F8B-836B-4CE4FBB9A821}" type="presParOf" srcId="{A0BC78C4-6F4C-43F9-80D9-049FBD312183}" destId="{14A12696-3CDB-495C-83AA-FF4F8A3DC713}" srcOrd="7" destOrd="0" presId="urn:microsoft.com/office/officeart/2005/8/layout/default"/>
    <dgm:cxn modelId="{C93E91BC-09E2-46DA-A5A4-47A13A575377}" type="presParOf" srcId="{A0BC78C4-6F4C-43F9-80D9-049FBD312183}" destId="{15D2F5CE-1FC9-4687-91DE-E39221320923}" srcOrd="8" destOrd="0" presId="urn:microsoft.com/office/officeart/2005/8/layout/default"/>
    <dgm:cxn modelId="{B4A118E7-2F23-47CC-B954-AEF6743219E0}" type="presParOf" srcId="{A0BC78C4-6F4C-43F9-80D9-049FBD312183}" destId="{58859F1D-1B00-44ED-9330-90DC2CD923D4}" srcOrd="9" destOrd="0" presId="urn:microsoft.com/office/officeart/2005/8/layout/default"/>
    <dgm:cxn modelId="{20896F84-2116-45A3-9635-774BDE81BA0D}" type="presParOf" srcId="{A0BC78C4-6F4C-43F9-80D9-049FBD312183}" destId="{88CE865D-5139-4930-B4FB-9DD5FF268F9C}"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F1BEE45-EDEC-4E3C-AEAF-91BFAA04303A}" type="doc">
      <dgm:prSet loTypeId="urn:microsoft.com/office/officeart/2016/7/layout/LinearBlockProcessNumbered" loCatId="process" qsTypeId="urn:microsoft.com/office/officeart/2005/8/quickstyle/simple1" qsCatId="simple" csTypeId="urn:microsoft.com/office/officeart/2005/8/colors/accent1_3" csCatId="accent1" phldr="1"/>
      <dgm:spPr/>
      <dgm:t>
        <a:bodyPr/>
        <a:lstStyle/>
        <a:p>
          <a:endParaRPr lang="en-US"/>
        </a:p>
      </dgm:t>
    </dgm:pt>
    <dgm:pt modelId="{165BC9F6-FE1B-4A82-B82B-3A613BACDF63}">
      <dgm:prSet/>
      <dgm:spPr/>
      <dgm:t>
        <a:bodyPr/>
        <a:lstStyle/>
        <a:p>
          <a:r>
            <a:rPr lang="en-US"/>
            <a:t>Understand Medicare health plans</a:t>
          </a:r>
        </a:p>
      </dgm:t>
    </dgm:pt>
    <dgm:pt modelId="{20A3B558-983E-454A-AE7D-7348A4624109}" type="parTrans" cxnId="{B5B1F446-C972-4469-B57D-A9FDDBBC0545}">
      <dgm:prSet/>
      <dgm:spPr/>
      <dgm:t>
        <a:bodyPr/>
        <a:lstStyle/>
        <a:p>
          <a:endParaRPr lang="en-US"/>
        </a:p>
      </dgm:t>
    </dgm:pt>
    <dgm:pt modelId="{B3F1AE91-A090-4CA4-AC4D-25FDAD8A19ED}" type="sibTrans" cxnId="{B5B1F446-C972-4469-B57D-A9FDDBBC0545}">
      <dgm:prSet phldrT="01" phldr="0"/>
      <dgm:spPr/>
      <dgm:t>
        <a:bodyPr/>
        <a:lstStyle/>
        <a:p>
          <a:r>
            <a:rPr lang="en-US"/>
            <a:t>01</a:t>
          </a:r>
        </a:p>
      </dgm:t>
    </dgm:pt>
    <dgm:pt modelId="{23B72C73-1832-49D7-AFFB-20AF6DFDDC6D}">
      <dgm:prSet/>
      <dgm:spPr/>
      <dgm:t>
        <a:bodyPr/>
        <a:lstStyle/>
        <a:p>
          <a:r>
            <a:rPr lang="en-US"/>
            <a:t>Compare and enroll in Medicare Advantage Coverage</a:t>
          </a:r>
        </a:p>
      </dgm:t>
    </dgm:pt>
    <dgm:pt modelId="{FD19CD1A-B107-4D90-9D31-1016D9E3D00D}" type="parTrans" cxnId="{73CC95BF-8A50-45BB-8FC6-325F5BCEA8D9}">
      <dgm:prSet/>
      <dgm:spPr/>
      <dgm:t>
        <a:bodyPr/>
        <a:lstStyle/>
        <a:p>
          <a:endParaRPr lang="en-US"/>
        </a:p>
      </dgm:t>
    </dgm:pt>
    <dgm:pt modelId="{198B4725-1A7D-4535-880D-DAF0D2F1C1B8}" type="sibTrans" cxnId="{73CC95BF-8A50-45BB-8FC6-325F5BCEA8D9}">
      <dgm:prSet phldrT="02" phldr="0"/>
      <dgm:spPr/>
      <dgm:t>
        <a:bodyPr/>
        <a:lstStyle/>
        <a:p>
          <a:r>
            <a:rPr lang="en-US"/>
            <a:t>02</a:t>
          </a:r>
        </a:p>
      </dgm:t>
    </dgm:pt>
    <dgm:pt modelId="{8D4169E9-0AC5-4940-9286-9C5F21716238}">
      <dgm:prSet/>
      <dgm:spPr/>
      <dgm:t>
        <a:bodyPr/>
        <a:lstStyle/>
        <a:p>
          <a:r>
            <a:rPr lang="en-US"/>
            <a:t>Compare or enroll in Medicare Prescription Drug Coverage</a:t>
          </a:r>
        </a:p>
      </dgm:t>
    </dgm:pt>
    <dgm:pt modelId="{27C2BD0D-208E-40F2-94CF-161588B32A4B}" type="parTrans" cxnId="{165A47A5-A069-4A41-B0ED-653664692422}">
      <dgm:prSet/>
      <dgm:spPr/>
      <dgm:t>
        <a:bodyPr/>
        <a:lstStyle/>
        <a:p>
          <a:endParaRPr lang="en-US"/>
        </a:p>
      </dgm:t>
    </dgm:pt>
    <dgm:pt modelId="{BF2B0B0C-D45A-42E2-85D3-2EA84761BB4B}" type="sibTrans" cxnId="{165A47A5-A069-4A41-B0ED-653664692422}">
      <dgm:prSet phldrT="03" phldr="0"/>
      <dgm:spPr/>
      <dgm:t>
        <a:bodyPr/>
        <a:lstStyle/>
        <a:p>
          <a:r>
            <a:rPr lang="en-US"/>
            <a:t>03</a:t>
          </a:r>
        </a:p>
      </dgm:t>
    </dgm:pt>
    <dgm:pt modelId="{043A388F-9DF2-4233-8D0E-9F5F0491ADCB}">
      <dgm:prSet/>
      <dgm:spPr/>
      <dgm:t>
        <a:bodyPr/>
        <a:lstStyle/>
        <a:p>
          <a:r>
            <a:rPr lang="en-US"/>
            <a:t>Identify and report Medicare and Medicaid fraud and scams</a:t>
          </a:r>
        </a:p>
      </dgm:t>
    </dgm:pt>
    <dgm:pt modelId="{C65AFB78-DFAC-478C-BE43-D3385B35CF12}" type="parTrans" cxnId="{E5D0FA5C-2D2C-4EB1-995A-81C42B969A9D}">
      <dgm:prSet/>
      <dgm:spPr/>
      <dgm:t>
        <a:bodyPr/>
        <a:lstStyle/>
        <a:p>
          <a:endParaRPr lang="en-US"/>
        </a:p>
      </dgm:t>
    </dgm:pt>
    <dgm:pt modelId="{2D4CE928-4DDF-481A-9F66-4E5B72B535C3}" type="sibTrans" cxnId="{E5D0FA5C-2D2C-4EB1-995A-81C42B969A9D}">
      <dgm:prSet phldrT="04" phldr="0"/>
      <dgm:spPr/>
      <dgm:t>
        <a:bodyPr/>
        <a:lstStyle/>
        <a:p>
          <a:r>
            <a:rPr lang="en-US"/>
            <a:t>04</a:t>
          </a:r>
        </a:p>
      </dgm:t>
    </dgm:pt>
    <dgm:pt modelId="{5D09A4FD-1FA6-436E-9088-36F8C85ABB12}">
      <dgm:prSet/>
      <dgm:spPr/>
      <dgm:t>
        <a:bodyPr/>
        <a:lstStyle/>
        <a:p>
          <a:r>
            <a:rPr lang="en-US"/>
            <a:t>Assist with enrollment into low-income programs</a:t>
          </a:r>
        </a:p>
      </dgm:t>
    </dgm:pt>
    <dgm:pt modelId="{BC3726CF-BE55-4E51-A7CF-892093F51A2E}" type="parTrans" cxnId="{F675DB9D-1029-46D9-95E2-7A0D464406C0}">
      <dgm:prSet/>
      <dgm:spPr/>
      <dgm:t>
        <a:bodyPr/>
        <a:lstStyle/>
        <a:p>
          <a:endParaRPr lang="en-US"/>
        </a:p>
      </dgm:t>
    </dgm:pt>
    <dgm:pt modelId="{CB1E2A65-DDA2-46D7-BC93-FA0673A56D86}" type="sibTrans" cxnId="{F675DB9D-1029-46D9-95E2-7A0D464406C0}">
      <dgm:prSet phldrT="05" phldr="0"/>
      <dgm:spPr/>
      <dgm:t>
        <a:bodyPr/>
        <a:lstStyle/>
        <a:p>
          <a:r>
            <a:rPr lang="en-US"/>
            <a:t>05</a:t>
          </a:r>
        </a:p>
      </dgm:t>
    </dgm:pt>
    <dgm:pt modelId="{4774204E-8442-45D6-9339-667F2D40D8BB}" type="pres">
      <dgm:prSet presAssocID="{BF1BEE45-EDEC-4E3C-AEAF-91BFAA04303A}" presName="Name0" presStyleCnt="0">
        <dgm:presLayoutVars>
          <dgm:animLvl val="lvl"/>
          <dgm:resizeHandles val="exact"/>
        </dgm:presLayoutVars>
      </dgm:prSet>
      <dgm:spPr/>
    </dgm:pt>
    <dgm:pt modelId="{58FBDF26-BE20-49CA-A48E-43DA4AB0D3FA}" type="pres">
      <dgm:prSet presAssocID="{165BC9F6-FE1B-4A82-B82B-3A613BACDF63}" presName="compositeNode" presStyleCnt="0">
        <dgm:presLayoutVars>
          <dgm:bulletEnabled val="1"/>
        </dgm:presLayoutVars>
      </dgm:prSet>
      <dgm:spPr/>
    </dgm:pt>
    <dgm:pt modelId="{9E9A5AAC-A1CC-4EF6-BEB5-CE54AAAE5EB1}" type="pres">
      <dgm:prSet presAssocID="{165BC9F6-FE1B-4A82-B82B-3A613BACDF63}" presName="bgRect" presStyleLbl="alignNode1" presStyleIdx="0" presStyleCnt="5"/>
      <dgm:spPr/>
    </dgm:pt>
    <dgm:pt modelId="{F27122C0-4ABD-401A-8E9A-C0F64203B75A}" type="pres">
      <dgm:prSet presAssocID="{B3F1AE91-A090-4CA4-AC4D-25FDAD8A19ED}" presName="sibTransNodeRect" presStyleLbl="alignNode1" presStyleIdx="0" presStyleCnt="5">
        <dgm:presLayoutVars>
          <dgm:chMax val="0"/>
          <dgm:bulletEnabled val="1"/>
        </dgm:presLayoutVars>
      </dgm:prSet>
      <dgm:spPr/>
    </dgm:pt>
    <dgm:pt modelId="{09BC5C52-3C4D-45E7-BC53-7287E5D7E4F3}" type="pres">
      <dgm:prSet presAssocID="{165BC9F6-FE1B-4A82-B82B-3A613BACDF63}" presName="nodeRect" presStyleLbl="alignNode1" presStyleIdx="0" presStyleCnt="5">
        <dgm:presLayoutVars>
          <dgm:bulletEnabled val="1"/>
        </dgm:presLayoutVars>
      </dgm:prSet>
      <dgm:spPr/>
    </dgm:pt>
    <dgm:pt modelId="{910DFEAF-52FD-446D-B4B9-2430C92B745B}" type="pres">
      <dgm:prSet presAssocID="{B3F1AE91-A090-4CA4-AC4D-25FDAD8A19ED}" presName="sibTrans" presStyleCnt="0"/>
      <dgm:spPr/>
    </dgm:pt>
    <dgm:pt modelId="{8C48EBBC-79D1-4E36-9188-A45976A9DB7B}" type="pres">
      <dgm:prSet presAssocID="{23B72C73-1832-49D7-AFFB-20AF6DFDDC6D}" presName="compositeNode" presStyleCnt="0">
        <dgm:presLayoutVars>
          <dgm:bulletEnabled val="1"/>
        </dgm:presLayoutVars>
      </dgm:prSet>
      <dgm:spPr/>
    </dgm:pt>
    <dgm:pt modelId="{C2216369-4C1C-484C-AE85-B0E1940D9727}" type="pres">
      <dgm:prSet presAssocID="{23B72C73-1832-49D7-AFFB-20AF6DFDDC6D}" presName="bgRect" presStyleLbl="alignNode1" presStyleIdx="1" presStyleCnt="5"/>
      <dgm:spPr/>
    </dgm:pt>
    <dgm:pt modelId="{6F3D7E2D-3E88-48CD-BBFD-790C12454E1E}" type="pres">
      <dgm:prSet presAssocID="{198B4725-1A7D-4535-880D-DAF0D2F1C1B8}" presName="sibTransNodeRect" presStyleLbl="alignNode1" presStyleIdx="1" presStyleCnt="5">
        <dgm:presLayoutVars>
          <dgm:chMax val="0"/>
          <dgm:bulletEnabled val="1"/>
        </dgm:presLayoutVars>
      </dgm:prSet>
      <dgm:spPr/>
    </dgm:pt>
    <dgm:pt modelId="{EFF13098-ED8F-4FC5-84F5-AAA5CFA02592}" type="pres">
      <dgm:prSet presAssocID="{23B72C73-1832-49D7-AFFB-20AF6DFDDC6D}" presName="nodeRect" presStyleLbl="alignNode1" presStyleIdx="1" presStyleCnt="5">
        <dgm:presLayoutVars>
          <dgm:bulletEnabled val="1"/>
        </dgm:presLayoutVars>
      </dgm:prSet>
      <dgm:spPr/>
    </dgm:pt>
    <dgm:pt modelId="{C068EC25-A226-485A-9CA2-A3024844F499}" type="pres">
      <dgm:prSet presAssocID="{198B4725-1A7D-4535-880D-DAF0D2F1C1B8}" presName="sibTrans" presStyleCnt="0"/>
      <dgm:spPr/>
    </dgm:pt>
    <dgm:pt modelId="{243571DC-9D85-46A2-B6B8-C5C7D4A9221E}" type="pres">
      <dgm:prSet presAssocID="{8D4169E9-0AC5-4940-9286-9C5F21716238}" presName="compositeNode" presStyleCnt="0">
        <dgm:presLayoutVars>
          <dgm:bulletEnabled val="1"/>
        </dgm:presLayoutVars>
      </dgm:prSet>
      <dgm:spPr/>
    </dgm:pt>
    <dgm:pt modelId="{DAFCD7A5-D17F-4C63-B65D-808C4E6B9E24}" type="pres">
      <dgm:prSet presAssocID="{8D4169E9-0AC5-4940-9286-9C5F21716238}" presName="bgRect" presStyleLbl="alignNode1" presStyleIdx="2" presStyleCnt="5"/>
      <dgm:spPr/>
    </dgm:pt>
    <dgm:pt modelId="{9EB44CE8-3D73-4FDA-9625-D112AFB52CD2}" type="pres">
      <dgm:prSet presAssocID="{BF2B0B0C-D45A-42E2-85D3-2EA84761BB4B}" presName="sibTransNodeRect" presStyleLbl="alignNode1" presStyleIdx="2" presStyleCnt="5">
        <dgm:presLayoutVars>
          <dgm:chMax val="0"/>
          <dgm:bulletEnabled val="1"/>
        </dgm:presLayoutVars>
      </dgm:prSet>
      <dgm:spPr/>
    </dgm:pt>
    <dgm:pt modelId="{57729AAE-34D6-459F-A6D5-8858D6B15EAD}" type="pres">
      <dgm:prSet presAssocID="{8D4169E9-0AC5-4940-9286-9C5F21716238}" presName="nodeRect" presStyleLbl="alignNode1" presStyleIdx="2" presStyleCnt="5">
        <dgm:presLayoutVars>
          <dgm:bulletEnabled val="1"/>
        </dgm:presLayoutVars>
      </dgm:prSet>
      <dgm:spPr/>
    </dgm:pt>
    <dgm:pt modelId="{3923DBCA-1036-4368-9214-94F485C9F81A}" type="pres">
      <dgm:prSet presAssocID="{BF2B0B0C-D45A-42E2-85D3-2EA84761BB4B}" presName="sibTrans" presStyleCnt="0"/>
      <dgm:spPr/>
    </dgm:pt>
    <dgm:pt modelId="{25825C7C-1C27-4F96-8A93-A0549DF1FA4B}" type="pres">
      <dgm:prSet presAssocID="{043A388F-9DF2-4233-8D0E-9F5F0491ADCB}" presName="compositeNode" presStyleCnt="0">
        <dgm:presLayoutVars>
          <dgm:bulletEnabled val="1"/>
        </dgm:presLayoutVars>
      </dgm:prSet>
      <dgm:spPr/>
    </dgm:pt>
    <dgm:pt modelId="{FCD8E2B4-4CC9-4028-AE88-5DFEFC8E3CC1}" type="pres">
      <dgm:prSet presAssocID="{043A388F-9DF2-4233-8D0E-9F5F0491ADCB}" presName="bgRect" presStyleLbl="alignNode1" presStyleIdx="3" presStyleCnt="5"/>
      <dgm:spPr/>
    </dgm:pt>
    <dgm:pt modelId="{1CCFDC9B-E590-4518-89CC-72ED3AB93223}" type="pres">
      <dgm:prSet presAssocID="{2D4CE928-4DDF-481A-9F66-4E5B72B535C3}" presName="sibTransNodeRect" presStyleLbl="alignNode1" presStyleIdx="3" presStyleCnt="5">
        <dgm:presLayoutVars>
          <dgm:chMax val="0"/>
          <dgm:bulletEnabled val="1"/>
        </dgm:presLayoutVars>
      </dgm:prSet>
      <dgm:spPr/>
    </dgm:pt>
    <dgm:pt modelId="{C57CBE82-CC34-4A6A-AC44-6CF078CF1F39}" type="pres">
      <dgm:prSet presAssocID="{043A388F-9DF2-4233-8D0E-9F5F0491ADCB}" presName="nodeRect" presStyleLbl="alignNode1" presStyleIdx="3" presStyleCnt="5">
        <dgm:presLayoutVars>
          <dgm:bulletEnabled val="1"/>
        </dgm:presLayoutVars>
      </dgm:prSet>
      <dgm:spPr/>
    </dgm:pt>
    <dgm:pt modelId="{629C3267-8994-45D4-8700-C19368722EF7}" type="pres">
      <dgm:prSet presAssocID="{2D4CE928-4DDF-481A-9F66-4E5B72B535C3}" presName="sibTrans" presStyleCnt="0"/>
      <dgm:spPr/>
    </dgm:pt>
    <dgm:pt modelId="{2E80EE10-EB08-40E8-A6C6-128016FC3AF6}" type="pres">
      <dgm:prSet presAssocID="{5D09A4FD-1FA6-436E-9088-36F8C85ABB12}" presName="compositeNode" presStyleCnt="0">
        <dgm:presLayoutVars>
          <dgm:bulletEnabled val="1"/>
        </dgm:presLayoutVars>
      </dgm:prSet>
      <dgm:spPr/>
    </dgm:pt>
    <dgm:pt modelId="{AB89EA79-0A44-47B5-8172-F8C44EDF0A9A}" type="pres">
      <dgm:prSet presAssocID="{5D09A4FD-1FA6-436E-9088-36F8C85ABB12}" presName="bgRect" presStyleLbl="alignNode1" presStyleIdx="4" presStyleCnt="5"/>
      <dgm:spPr/>
    </dgm:pt>
    <dgm:pt modelId="{8FB8C315-8EA6-4CAB-AFF2-EA9128A729E1}" type="pres">
      <dgm:prSet presAssocID="{CB1E2A65-DDA2-46D7-BC93-FA0673A56D86}" presName="sibTransNodeRect" presStyleLbl="alignNode1" presStyleIdx="4" presStyleCnt="5">
        <dgm:presLayoutVars>
          <dgm:chMax val="0"/>
          <dgm:bulletEnabled val="1"/>
        </dgm:presLayoutVars>
      </dgm:prSet>
      <dgm:spPr/>
    </dgm:pt>
    <dgm:pt modelId="{894C5488-B4F4-4D31-8A47-4644CE7EA8CE}" type="pres">
      <dgm:prSet presAssocID="{5D09A4FD-1FA6-436E-9088-36F8C85ABB12}" presName="nodeRect" presStyleLbl="alignNode1" presStyleIdx="4" presStyleCnt="5">
        <dgm:presLayoutVars>
          <dgm:bulletEnabled val="1"/>
        </dgm:presLayoutVars>
      </dgm:prSet>
      <dgm:spPr/>
    </dgm:pt>
  </dgm:ptLst>
  <dgm:cxnLst>
    <dgm:cxn modelId="{6543CD0F-08D3-486C-961F-24B34ED2D085}" type="presOf" srcId="{BF2B0B0C-D45A-42E2-85D3-2EA84761BB4B}" destId="{9EB44CE8-3D73-4FDA-9625-D112AFB52CD2}" srcOrd="0" destOrd="0" presId="urn:microsoft.com/office/officeart/2016/7/layout/LinearBlockProcessNumbered"/>
    <dgm:cxn modelId="{D6EFEE10-4A92-43FB-9FA1-F81183937BB4}" type="presOf" srcId="{23B72C73-1832-49D7-AFFB-20AF6DFDDC6D}" destId="{EFF13098-ED8F-4FC5-84F5-AAA5CFA02592}" srcOrd="1" destOrd="0" presId="urn:microsoft.com/office/officeart/2016/7/layout/LinearBlockProcessNumbered"/>
    <dgm:cxn modelId="{1DA96513-44E3-48BF-9616-E3F407E80A65}" type="presOf" srcId="{23B72C73-1832-49D7-AFFB-20AF6DFDDC6D}" destId="{C2216369-4C1C-484C-AE85-B0E1940D9727}" srcOrd="0" destOrd="0" presId="urn:microsoft.com/office/officeart/2016/7/layout/LinearBlockProcessNumbered"/>
    <dgm:cxn modelId="{8FED7F26-68C1-4E7D-96A8-DA3E91489FFC}" type="presOf" srcId="{5D09A4FD-1FA6-436E-9088-36F8C85ABB12}" destId="{AB89EA79-0A44-47B5-8172-F8C44EDF0A9A}" srcOrd="0" destOrd="0" presId="urn:microsoft.com/office/officeart/2016/7/layout/LinearBlockProcessNumbered"/>
    <dgm:cxn modelId="{620B612A-F7DC-4FB3-9C45-E4A448C47138}" type="presOf" srcId="{165BC9F6-FE1B-4A82-B82B-3A613BACDF63}" destId="{09BC5C52-3C4D-45E7-BC53-7287E5D7E4F3}" srcOrd="1" destOrd="0" presId="urn:microsoft.com/office/officeart/2016/7/layout/LinearBlockProcessNumbered"/>
    <dgm:cxn modelId="{10D5B02C-4DFF-4E2C-B585-7FE244DB2183}" type="presOf" srcId="{043A388F-9DF2-4233-8D0E-9F5F0491ADCB}" destId="{FCD8E2B4-4CC9-4028-AE88-5DFEFC8E3CC1}" srcOrd="0" destOrd="0" presId="urn:microsoft.com/office/officeart/2016/7/layout/LinearBlockProcessNumbered"/>
    <dgm:cxn modelId="{E5D0FA5C-2D2C-4EB1-995A-81C42B969A9D}" srcId="{BF1BEE45-EDEC-4E3C-AEAF-91BFAA04303A}" destId="{043A388F-9DF2-4233-8D0E-9F5F0491ADCB}" srcOrd="3" destOrd="0" parTransId="{C65AFB78-DFAC-478C-BE43-D3385B35CF12}" sibTransId="{2D4CE928-4DDF-481A-9F66-4E5B72B535C3}"/>
    <dgm:cxn modelId="{B5B1F446-C972-4469-B57D-A9FDDBBC0545}" srcId="{BF1BEE45-EDEC-4E3C-AEAF-91BFAA04303A}" destId="{165BC9F6-FE1B-4A82-B82B-3A613BACDF63}" srcOrd="0" destOrd="0" parTransId="{20A3B558-983E-454A-AE7D-7348A4624109}" sibTransId="{B3F1AE91-A090-4CA4-AC4D-25FDAD8A19ED}"/>
    <dgm:cxn modelId="{F794906F-C32D-44B4-BD38-DA73097ABD1F}" type="presOf" srcId="{BF1BEE45-EDEC-4E3C-AEAF-91BFAA04303A}" destId="{4774204E-8442-45D6-9339-667F2D40D8BB}" srcOrd="0" destOrd="0" presId="urn:microsoft.com/office/officeart/2016/7/layout/LinearBlockProcessNumbered"/>
    <dgm:cxn modelId="{A162C776-6026-4457-AE52-8D6550246828}" type="presOf" srcId="{165BC9F6-FE1B-4A82-B82B-3A613BACDF63}" destId="{9E9A5AAC-A1CC-4EF6-BEB5-CE54AAAE5EB1}" srcOrd="0" destOrd="0" presId="urn:microsoft.com/office/officeart/2016/7/layout/LinearBlockProcessNumbered"/>
    <dgm:cxn modelId="{3F1A747C-021D-4AF1-B90E-8E6715DBF5C6}" type="presOf" srcId="{8D4169E9-0AC5-4940-9286-9C5F21716238}" destId="{DAFCD7A5-D17F-4C63-B65D-808C4E6B9E24}" srcOrd="0" destOrd="0" presId="urn:microsoft.com/office/officeart/2016/7/layout/LinearBlockProcessNumbered"/>
    <dgm:cxn modelId="{F675DB9D-1029-46D9-95E2-7A0D464406C0}" srcId="{BF1BEE45-EDEC-4E3C-AEAF-91BFAA04303A}" destId="{5D09A4FD-1FA6-436E-9088-36F8C85ABB12}" srcOrd="4" destOrd="0" parTransId="{BC3726CF-BE55-4E51-A7CF-892093F51A2E}" sibTransId="{CB1E2A65-DDA2-46D7-BC93-FA0673A56D86}"/>
    <dgm:cxn modelId="{9E6459A2-7A51-4CB2-9866-9FF4DC438850}" type="presOf" srcId="{CB1E2A65-DDA2-46D7-BC93-FA0673A56D86}" destId="{8FB8C315-8EA6-4CAB-AFF2-EA9128A729E1}" srcOrd="0" destOrd="0" presId="urn:microsoft.com/office/officeart/2016/7/layout/LinearBlockProcessNumbered"/>
    <dgm:cxn modelId="{165A47A5-A069-4A41-B0ED-653664692422}" srcId="{BF1BEE45-EDEC-4E3C-AEAF-91BFAA04303A}" destId="{8D4169E9-0AC5-4940-9286-9C5F21716238}" srcOrd="2" destOrd="0" parTransId="{27C2BD0D-208E-40F2-94CF-161588B32A4B}" sibTransId="{BF2B0B0C-D45A-42E2-85D3-2EA84761BB4B}"/>
    <dgm:cxn modelId="{EAC1C6A5-F521-4B4D-AEAC-04CB3EAECFCC}" type="presOf" srcId="{5D09A4FD-1FA6-436E-9088-36F8C85ABB12}" destId="{894C5488-B4F4-4D31-8A47-4644CE7EA8CE}" srcOrd="1" destOrd="0" presId="urn:microsoft.com/office/officeart/2016/7/layout/LinearBlockProcessNumbered"/>
    <dgm:cxn modelId="{C873D6B9-108B-4C95-858C-10BF7DB1C8B5}" type="presOf" srcId="{043A388F-9DF2-4233-8D0E-9F5F0491ADCB}" destId="{C57CBE82-CC34-4A6A-AC44-6CF078CF1F39}" srcOrd="1" destOrd="0" presId="urn:microsoft.com/office/officeart/2016/7/layout/LinearBlockProcessNumbered"/>
    <dgm:cxn modelId="{73CC95BF-8A50-45BB-8FC6-325F5BCEA8D9}" srcId="{BF1BEE45-EDEC-4E3C-AEAF-91BFAA04303A}" destId="{23B72C73-1832-49D7-AFFB-20AF6DFDDC6D}" srcOrd="1" destOrd="0" parTransId="{FD19CD1A-B107-4D90-9D31-1016D9E3D00D}" sibTransId="{198B4725-1A7D-4535-880D-DAF0D2F1C1B8}"/>
    <dgm:cxn modelId="{996581C0-879E-4DBE-B602-3DD4C4A88D7E}" type="presOf" srcId="{2D4CE928-4DDF-481A-9F66-4E5B72B535C3}" destId="{1CCFDC9B-E590-4518-89CC-72ED3AB93223}" srcOrd="0" destOrd="0" presId="urn:microsoft.com/office/officeart/2016/7/layout/LinearBlockProcessNumbered"/>
    <dgm:cxn modelId="{2BD6B5C0-E862-4E04-B19D-DCAA424569E2}" type="presOf" srcId="{8D4169E9-0AC5-4940-9286-9C5F21716238}" destId="{57729AAE-34D6-459F-A6D5-8858D6B15EAD}" srcOrd="1" destOrd="0" presId="urn:microsoft.com/office/officeart/2016/7/layout/LinearBlockProcessNumbered"/>
    <dgm:cxn modelId="{9102A5DD-2248-4F64-9C09-251B0B71B614}" type="presOf" srcId="{B3F1AE91-A090-4CA4-AC4D-25FDAD8A19ED}" destId="{F27122C0-4ABD-401A-8E9A-C0F64203B75A}" srcOrd="0" destOrd="0" presId="urn:microsoft.com/office/officeart/2016/7/layout/LinearBlockProcessNumbered"/>
    <dgm:cxn modelId="{AC4756FC-2876-4980-9AA5-6563E1667758}" type="presOf" srcId="{198B4725-1A7D-4535-880D-DAF0D2F1C1B8}" destId="{6F3D7E2D-3E88-48CD-BBFD-790C12454E1E}" srcOrd="0" destOrd="0" presId="urn:microsoft.com/office/officeart/2016/7/layout/LinearBlockProcessNumbered"/>
    <dgm:cxn modelId="{89A2EB3F-5A41-4314-8464-DFB2A4EDAF26}" type="presParOf" srcId="{4774204E-8442-45D6-9339-667F2D40D8BB}" destId="{58FBDF26-BE20-49CA-A48E-43DA4AB0D3FA}" srcOrd="0" destOrd="0" presId="urn:microsoft.com/office/officeart/2016/7/layout/LinearBlockProcessNumbered"/>
    <dgm:cxn modelId="{A59819DF-7A5E-44AB-8FEC-E412E666034E}" type="presParOf" srcId="{58FBDF26-BE20-49CA-A48E-43DA4AB0D3FA}" destId="{9E9A5AAC-A1CC-4EF6-BEB5-CE54AAAE5EB1}" srcOrd="0" destOrd="0" presId="urn:microsoft.com/office/officeart/2016/7/layout/LinearBlockProcessNumbered"/>
    <dgm:cxn modelId="{7B80947D-974D-4B07-9F23-FDB6667388D8}" type="presParOf" srcId="{58FBDF26-BE20-49CA-A48E-43DA4AB0D3FA}" destId="{F27122C0-4ABD-401A-8E9A-C0F64203B75A}" srcOrd="1" destOrd="0" presId="urn:microsoft.com/office/officeart/2016/7/layout/LinearBlockProcessNumbered"/>
    <dgm:cxn modelId="{1400627B-7B4F-4D62-A086-BD444B6EA0AB}" type="presParOf" srcId="{58FBDF26-BE20-49CA-A48E-43DA4AB0D3FA}" destId="{09BC5C52-3C4D-45E7-BC53-7287E5D7E4F3}" srcOrd="2" destOrd="0" presId="urn:microsoft.com/office/officeart/2016/7/layout/LinearBlockProcessNumbered"/>
    <dgm:cxn modelId="{4C4E7DA1-843B-41A6-82FF-B3578E75AB79}" type="presParOf" srcId="{4774204E-8442-45D6-9339-667F2D40D8BB}" destId="{910DFEAF-52FD-446D-B4B9-2430C92B745B}" srcOrd="1" destOrd="0" presId="urn:microsoft.com/office/officeart/2016/7/layout/LinearBlockProcessNumbered"/>
    <dgm:cxn modelId="{0086DE84-ACA5-4CCC-B457-E591849B7D99}" type="presParOf" srcId="{4774204E-8442-45D6-9339-667F2D40D8BB}" destId="{8C48EBBC-79D1-4E36-9188-A45976A9DB7B}" srcOrd="2" destOrd="0" presId="urn:microsoft.com/office/officeart/2016/7/layout/LinearBlockProcessNumbered"/>
    <dgm:cxn modelId="{C06A0F72-26CE-490C-A016-CCA5CACA4C8B}" type="presParOf" srcId="{8C48EBBC-79D1-4E36-9188-A45976A9DB7B}" destId="{C2216369-4C1C-484C-AE85-B0E1940D9727}" srcOrd="0" destOrd="0" presId="urn:microsoft.com/office/officeart/2016/7/layout/LinearBlockProcessNumbered"/>
    <dgm:cxn modelId="{A968FA48-BA2B-4E1E-AA9C-AB9CC8A4D26B}" type="presParOf" srcId="{8C48EBBC-79D1-4E36-9188-A45976A9DB7B}" destId="{6F3D7E2D-3E88-48CD-BBFD-790C12454E1E}" srcOrd="1" destOrd="0" presId="urn:microsoft.com/office/officeart/2016/7/layout/LinearBlockProcessNumbered"/>
    <dgm:cxn modelId="{1D539ED4-98E3-4FEF-BC0C-847B1408D67D}" type="presParOf" srcId="{8C48EBBC-79D1-4E36-9188-A45976A9DB7B}" destId="{EFF13098-ED8F-4FC5-84F5-AAA5CFA02592}" srcOrd="2" destOrd="0" presId="urn:microsoft.com/office/officeart/2016/7/layout/LinearBlockProcessNumbered"/>
    <dgm:cxn modelId="{4AC286A2-6280-42E0-B79A-A1927179962C}" type="presParOf" srcId="{4774204E-8442-45D6-9339-667F2D40D8BB}" destId="{C068EC25-A226-485A-9CA2-A3024844F499}" srcOrd="3" destOrd="0" presId="urn:microsoft.com/office/officeart/2016/7/layout/LinearBlockProcessNumbered"/>
    <dgm:cxn modelId="{93ED4858-606C-4F7B-B658-7C7BEEFFFE3C}" type="presParOf" srcId="{4774204E-8442-45D6-9339-667F2D40D8BB}" destId="{243571DC-9D85-46A2-B6B8-C5C7D4A9221E}" srcOrd="4" destOrd="0" presId="urn:microsoft.com/office/officeart/2016/7/layout/LinearBlockProcessNumbered"/>
    <dgm:cxn modelId="{699AA0ED-8C9F-48EB-8E47-FE993D704D81}" type="presParOf" srcId="{243571DC-9D85-46A2-B6B8-C5C7D4A9221E}" destId="{DAFCD7A5-D17F-4C63-B65D-808C4E6B9E24}" srcOrd="0" destOrd="0" presId="urn:microsoft.com/office/officeart/2016/7/layout/LinearBlockProcessNumbered"/>
    <dgm:cxn modelId="{E185B12D-1D4D-4723-89BD-8C4894F4DBBD}" type="presParOf" srcId="{243571DC-9D85-46A2-B6B8-C5C7D4A9221E}" destId="{9EB44CE8-3D73-4FDA-9625-D112AFB52CD2}" srcOrd="1" destOrd="0" presId="urn:microsoft.com/office/officeart/2016/7/layout/LinearBlockProcessNumbered"/>
    <dgm:cxn modelId="{EFE6654B-02A9-4BC1-A06F-ED239002F72A}" type="presParOf" srcId="{243571DC-9D85-46A2-B6B8-C5C7D4A9221E}" destId="{57729AAE-34D6-459F-A6D5-8858D6B15EAD}" srcOrd="2" destOrd="0" presId="urn:microsoft.com/office/officeart/2016/7/layout/LinearBlockProcessNumbered"/>
    <dgm:cxn modelId="{D09B3693-B8CB-4CBF-B574-A32F46A51AB0}" type="presParOf" srcId="{4774204E-8442-45D6-9339-667F2D40D8BB}" destId="{3923DBCA-1036-4368-9214-94F485C9F81A}" srcOrd="5" destOrd="0" presId="urn:microsoft.com/office/officeart/2016/7/layout/LinearBlockProcessNumbered"/>
    <dgm:cxn modelId="{56B324EC-35B8-4AB8-87C5-42F844BDF5AC}" type="presParOf" srcId="{4774204E-8442-45D6-9339-667F2D40D8BB}" destId="{25825C7C-1C27-4F96-8A93-A0549DF1FA4B}" srcOrd="6" destOrd="0" presId="urn:microsoft.com/office/officeart/2016/7/layout/LinearBlockProcessNumbered"/>
    <dgm:cxn modelId="{11B8B049-1B78-4DF1-813C-DBCFB73CA421}" type="presParOf" srcId="{25825C7C-1C27-4F96-8A93-A0549DF1FA4B}" destId="{FCD8E2B4-4CC9-4028-AE88-5DFEFC8E3CC1}" srcOrd="0" destOrd="0" presId="urn:microsoft.com/office/officeart/2016/7/layout/LinearBlockProcessNumbered"/>
    <dgm:cxn modelId="{6FE00D49-4EB4-44E1-BF91-1E2BC6A0F980}" type="presParOf" srcId="{25825C7C-1C27-4F96-8A93-A0549DF1FA4B}" destId="{1CCFDC9B-E590-4518-89CC-72ED3AB93223}" srcOrd="1" destOrd="0" presId="urn:microsoft.com/office/officeart/2016/7/layout/LinearBlockProcessNumbered"/>
    <dgm:cxn modelId="{A4F23787-B1EB-4CFB-9B0B-A04B11E10A6A}" type="presParOf" srcId="{25825C7C-1C27-4F96-8A93-A0549DF1FA4B}" destId="{C57CBE82-CC34-4A6A-AC44-6CF078CF1F39}" srcOrd="2" destOrd="0" presId="urn:microsoft.com/office/officeart/2016/7/layout/LinearBlockProcessNumbered"/>
    <dgm:cxn modelId="{4B860ECB-01AD-4428-B835-5DF21759D025}" type="presParOf" srcId="{4774204E-8442-45D6-9339-667F2D40D8BB}" destId="{629C3267-8994-45D4-8700-C19368722EF7}" srcOrd="7" destOrd="0" presId="urn:microsoft.com/office/officeart/2016/7/layout/LinearBlockProcessNumbered"/>
    <dgm:cxn modelId="{0FBD8C97-D539-4850-8BB0-BE934F8B1CE3}" type="presParOf" srcId="{4774204E-8442-45D6-9339-667F2D40D8BB}" destId="{2E80EE10-EB08-40E8-A6C6-128016FC3AF6}" srcOrd="8" destOrd="0" presId="urn:microsoft.com/office/officeart/2016/7/layout/LinearBlockProcessNumbered"/>
    <dgm:cxn modelId="{E8B4FE2B-6077-4056-8D62-3281B9824FBA}" type="presParOf" srcId="{2E80EE10-EB08-40E8-A6C6-128016FC3AF6}" destId="{AB89EA79-0A44-47B5-8172-F8C44EDF0A9A}" srcOrd="0" destOrd="0" presId="urn:microsoft.com/office/officeart/2016/7/layout/LinearBlockProcessNumbered"/>
    <dgm:cxn modelId="{4E7E6D04-30E1-44D5-B687-1346C07E1346}" type="presParOf" srcId="{2E80EE10-EB08-40E8-A6C6-128016FC3AF6}" destId="{8FB8C315-8EA6-4CAB-AFF2-EA9128A729E1}" srcOrd="1" destOrd="0" presId="urn:microsoft.com/office/officeart/2016/7/layout/LinearBlockProcessNumbered"/>
    <dgm:cxn modelId="{67F7A8FC-2DF1-4B8D-8E90-E7F446D343C9}" type="presParOf" srcId="{2E80EE10-EB08-40E8-A6C6-128016FC3AF6}" destId="{894C5488-B4F4-4D31-8A47-4644CE7EA8CE}"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888AF49-2B20-47F5-BBC5-3002548F178A}" type="doc">
      <dgm:prSet loTypeId="urn:microsoft.com/office/officeart/2018/2/layout/IconCircleList" loCatId="icon" qsTypeId="urn:microsoft.com/office/officeart/2005/8/quickstyle/simple1" qsCatId="simple" csTypeId="urn:microsoft.com/office/officeart/2005/8/colors/accent1_3" csCatId="accent1" phldr="1"/>
      <dgm:spPr/>
      <dgm:t>
        <a:bodyPr/>
        <a:lstStyle/>
        <a:p>
          <a:endParaRPr lang="en-US"/>
        </a:p>
      </dgm:t>
    </dgm:pt>
    <dgm:pt modelId="{D440E745-2E20-427F-A0D1-29136B092DD6}">
      <dgm:prSet/>
      <dgm:spPr/>
      <dgm:t>
        <a:bodyPr/>
        <a:lstStyle/>
        <a:p>
          <a:pPr>
            <a:lnSpc>
              <a:spcPct val="100000"/>
            </a:lnSpc>
          </a:pPr>
          <a:r>
            <a:rPr lang="en-US" dirty="0"/>
            <a:t>If you want to speak with a </a:t>
          </a:r>
          <a:r>
            <a:rPr lang="en-US" dirty="0">
              <a:latin typeface="Century Gothic" panose="020B0502020202020204"/>
            </a:rPr>
            <a:t>counselor</a:t>
          </a:r>
          <a:r>
            <a:rPr lang="en-US" dirty="0"/>
            <a:t> about your specific situation, give us a call</a:t>
          </a:r>
        </a:p>
      </dgm:t>
    </dgm:pt>
    <dgm:pt modelId="{1DEF75AB-50C1-49B0-AEBE-8C45554A48F3}" type="parTrans" cxnId="{7946FA9A-086B-486B-B576-80EDB6AE846C}">
      <dgm:prSet/>
      <dgm:spPr/>
      <dgm:t>
        <a:bodyPr/>
        <a:lstStyle/>
        <a:p>
          <a:endParaRPr lang="en-US"/>
        </a:p>
      </dgm:t>
    </dgm:pt>
    <dgm:pt modelId="{50B7E528-7EA5-4E42-90A8-58ECFC02C4FC}" type="sibTrans" cxnId="{7946FA9A-086B-486B-B576-80EDB6AE846C}">
      <dgm:prSet/>
      <dgm:spPr/>
      <dgm:t>
        <a:bodyPr/>
        <a:lstStyle/>
        <a:p>
          <a:pPr>
            <a:lnSpc>
              <a:spcPct val="100000"/>
            </a:lnSpc>
          </a:pPr>
          <a:endParaRPr lang="en-US"/>
        </a:p>
      </dgm:t>
    </dgm:pt>
    <dgm:pt modelId="{941A0C98-07C7-48DB-90D0-AA75AB67C9EA}">
      <dgm:prSet/>
      <dgm:spPr/>
      <dgm:t>
        <a:bodyPr/>
        <a:lstStyle/>
        <a:p>
          <a:pPr>
            <a:lnSpc>
              <a:spcPct val="100000"/>
            </a:lnSpc>
          </a:pPr>
          <a:r>
            <a:rPr lang="en-US" dirty="0"/>
            <a:t>Our service is confidential and unbiased</a:t>
          </a:r>
        </a:p>
      </dgm:t>
    </dgm:pt>
    <dgm:pt modelId="{339F30A9-1478-4595-88F0-F2269DE24D78}" type="parTrans" cxnId="{ECB58606-BD22-46FC-A1EC-2FEF55FB5C95}">
      <dgm:prSet/>
      <dgm:spPr/>
      <dgm:t>
        <a:bodyPr/>
        <a:lstStyle/>
        <a:p>
          <a:endParaRPr lang="en-US"/>
        </a:p>
      </dgm:t>
    </dgm:pt>
    <dgm:pt modelId="{742CD2C5-884A-485D-98C1-F1E31CD6ABC5}" type="sibTrans" cxnId="{ECB58606-BD22-46FC-A1EC-2FEF55FB5C95}">
      <dgm:prSet/>
      <dgm:spPr/>
      <dgm:t>
        <a:bodyPr/>
        <a:lstStyle/>
        <a:p>
          <a:pPr>
            <a:lnSpc>
              <a:spcPct val="100000"/>
            </a:lnSpc>
          </a:pPr>
          <a:endParaRPr lang="en-US"/>
        </a:p>
      </dgm:t>
    </dgm:pt>
    <dgm:pt modelId="{8D1FC0A4-4285-4FE0-8B6E-FCB738C701A3}">
      <dgm:prSet/>
      <dgm:spPr/>
      <dgm:t>
        <a:bodyPr/>
        <a:lstStyle/>
        <a:p>
          <a:pPr>
            <a:lnSpc>
              <a:spcPct val="100000"/>
            </a:lnSpc>
          </a:pPr>
          <a:r>
            <a:rPr lang="en-US" dirty="0"/>
            <a:t>We counsel currently over the phone</a:t>
          </a:r>
          <a:r>
            <a:rPr lang="en-US" dirty="0">
              <a:latin typeface="Century Gothic" panose="020B0502020202020204"/>
            </a:rPr>
            <a:t>, Teams and in-person where available</a:t>
          </a:r>
          <a:endParaRPr lang="en-US" dirty="0"/>
        </a:p>
      </dgm:t>
    </dgm:pt>
    <dgm:pt modelId="{22502CE8-998E-4382-AAC1-59F468D38F46}" type="parTrans" cxnId="{B21A1FFC-706D-4F8B-A795-04565580AF08}">
      <dgm:prSet/>
      <dgm:spPr/>
      <dgm:t>
        <a:bodyPr/>
        <a:lstStyle/>
        <a:p>
          <a:endParaRPr lang="en-US"/>
        </a:p>
      </dgm:t>
    </dgm:pt>
    <dgm:pt modelId="{4F3144B4-52AA-4974-A483-6301665EE6BB}" type="sibTrans" cxnId="{B21A1FFC-706D-4F8B-A795-04565580AF08}">
      <dgm:prSet/>
      <dgm:spPr/>
      <dgm:t>
        <a:bodyPr/>
        <a:lstStyle/>
        <a:p>
          <a:pPr>
            <a:lnSpc>
              <a:spcPct val="100000"/>
            </a:lnSpc>
          </a:pPr>
          <a:endParaRPr lang="en-US"/>
        </a:p>
      </dgm:t>
    </dgm:pt>
    <dgm:pt modelId="{33B5DE67-FDD2-44FA-A854-5022CAA4B358}">
      <dgm:prSet/>
      <dgm:spPr/>
      <dgm:t>
        <a:bodyPr/>
        <a:lstStyle/>
        <a:p>
          <a:pPr>
            <a:lnSpc>
              <a:spcPct val="100000"/>
            </a:lnSpc>
          </a:pPr>
          <a:r>
            <a:rPr lang="en-US" dirty="0"/>
            <a:t>No question is too trivial, and we often deal with very complicated questions as well</a:t>
          </a:r>
        </a:p>
      </dgm:t>
    </dgm:pt>
    <dgm:pt modelId="{EB0E3569-8596-440C-B03F-0462B7950FAB}" type="parTrans" cxnId="{7CA76B41-28D0-4558-8CDE-942BBCD1CA12}">
      <dgm:prSet/>
      <dgm:spPr/>
      <dgm:t>
        <a:bodyPr/>
        <a:lstStyle/>
        <a:p>
          <a:endParaRPr lang="en-US"/>
        </a:p>
      </dgm:t>
    </dgm:pt>
    <dgm:pt modelId="{D0A1419C-30F4-418C-A662-15DE485FE2C7}" type="sibTrans" cxnId="{7CA76B41-28D0-4558-8CDE-942BBCD1CA12}">
      <dgm:prSet/>
      <dgm:spPr/>
      <dgm:t>
        <a:bodyPr/>
        <a:lstStyle/>
        <a:p>
          <a:endParaRPr lang="en-US"/>
        </a:p>
      </dgm:t>
    </dgm:pt>
    <dgm:pt modelId="{DE119AFA-15D4-4478-B89F-141BA89C7C9F}" type="pres">
      <dgm:prSet presAssocID="{B888AF49-2B20-47F5-BBC5-3002548F178A}" presName="root" presStyleCnt="0">
        <dgm:presLayoutVars>
          <dgm:dir/>
          <dgm:resizeHandles val="exact"/>
        </dgm:presLayoutVars>
      </dgm:prSet>
      <dgm:spPr/>
    </dgm:pt>
    <dgm:pt modelId="{D4C5F003-D9DC-4217-9471-138F0E086875}" type="pres">
      <dgm:prSet presAssocID="{B888AF49-2B20-47F5-BBC5-3002548F178A}" presName="container" presStyleCnt="0">
        <dgm:presLayoutVars>
          <dgm:dir/>
          <dgm:resizeHandles val="exact"/>
        </dgm:presLayoutVars>
      </dgm:prSet>
      <dgm:spPr/>
    </dgm:pt>
    <dgm:pt modelId="{7D884C1D-AA92-4AA8-9241-93ADDBE5BD37}" type="pres">
      <dgm:prSet presAssocID="{D440E745-2E20-427F-A0D1-29136B092DD6}" presName="compNode" presStyleCnt="0"/>
      <dgm:spPr/>
    </dgm:pt>
    <dgm:pt modelId="{8A80628E-6DF5-490C-A4AE-079C72AC0829}" type="pres">
      <dgm:prSet presAssocID="{D440E745-2E20-427F-A0D1-29136B092DD6}" presName="iconBgRect" presStyleLbl="bgShp" presStyleIdx="0" presStyleCnt="4"/>
      <dgm:spPr/>
    </dgm:pt>
    <dgm:pt modelId="{95CE53F4-8AB6-405F-8F48-C16699C04DDE}" type="pres">
      <dgm:prSet presAssocID="{D440E745-2E20-427F-A0D1-29136B092DD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peaker Phone"/>
        </a:ext>
      </dgm:extLst>
    </dgm:pt>
    <dgm:pt modelId="{79A25BE7-3F3C-4BAE-B3FE-25F46F8E01EB}" type="pres">
      <dgm:prSet presAssocID="{D440E745-2E20-427F-A0D1-29136B092DD6}" presName="spaceRect" presStyleCnt="0"/>
      <dgm:spPr/>
    </dgm:pt>
    <dgm:pt modelId="{FE3ED8D3-89FD-4FA3-A5F4-C6DF01B47595}" type="pres">
      <dgm:prSet presAssocID="{D440E745-2E20-427F-A0D1-29136B092DD6}" presName="textRect" presStyleLbl="revTx" presStyleIdx="0" presStyleCnt="4">
        <dgm:presLayoutVars>
          <dgm:chMax val="1"/>
          <dgm:chPref val="1"/>
        </dgm:presLayoutVars>
      </dgm:prSet>
      <dgm:spPr/>
    </dgm:pt>
    <dgm:pt modelId="{71105E96-1315-4618-A20C-AEEFEBD3087E}" type="pres">
      <dgm:prSet presAssocID="{50B7E528-7EA5-4E42-90A8-58ECFC02C4FC}" presName="sibTrans" presStyleLbl="sibTrans2D1" presStyleIdx="0" presStyleCnt="0"/>
      <dgm:spPr/>
    </dgm:pt>
    <dgm:pt modelId="{E1550959-9125-46D6-9D5E-7D3EF7575E0C}" type="pres">
      <dgm:prSet presAssocID="{941A0C98-07C7-48DB-90D0-AA75AB67C9EA}" presName="compNode" presStyleCnt="0"/>
      <dgm:spPr/>
    </dgm:pt>
    <dgm:pt modelId="{CBE406E6-6D94-4F16-B92E-F9C51990C631}" type="pres">
      <dgm:prSet presAssocID="{941A0C98-07C7-48DB-90D0-AA75AB67C9EA}" presName="iconBgRect" presStyleLbl="bgShp" presStyleIdx="1" presStyleCnt="4"/>
      <dgm:spPr/>
    </dgm:pt>
    <dgm:pt modelId="{F9DB10BB-042F-4CA8-973E-7AA1D5685398}" type="pres">
      <dgm:prSet presAssocID="{941A0C98-07C7-48DB-90D0-AA75AB67C9E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ock"/>
        </a:ext>
      </dgm:extLst>
    </dgm:pt>
    <dgm:pt modelId="{93B2FA14-E738-47DB-B395-33CED004AE55}" type="pres">
      <dgm:prSet presAssocID="{941A0C98-07C7-48DB-90D0-AA75AB67C9EA}" presName="spaceRect" presStyleCnt="0"/>
      <dgm:spPr/>
    </dgm:pt>
    <dgm:pt modelId="{E114D5DA-1D14-4D67-8FEC-5F8E9A3D49D0}" type="pres">
      <dgm:prSet presAssocID="{941A0C98-07C7-48DB-90D0-AA75AB67C9EA}" presName="textRect" presStyleLbl="revTx" presStyleIdx="1" presStyleCnt="4">
        <dgm:presLayoutVars>
          <dgm:chMax val="1"/>
          <dgm:chPref val="1"/>
        </dgm:presLayoutVars>
      </dgm:prSet>
      <dgm:spPr/>
    </dgm:pt>
    <dgm:pt modelId="{3FF09CEC-866F-439C-87C2-E68FD72DF85E}" type="pres">
      <dgm:prSet presAssocID="{742CD2C5-884A-485D-98C1-F1E31CD6ABC5}" presName="sibTrans" presStyleLbl="sibTrans2D1" presStyleIdx="0" presStyleCnt="0"/>
      <dgm:spPr/>
    </dgm:pt>
    <dgm:pt modelId="{A78B560E-B34E-46CC-A805-3C5FCA389C49}" type="pres">
      <dgm:prSet presAssocID="{8D1FC0A4-4285-4FE0-8B6E-FCB738C701A3}" presName="compNode" presStyleCnt="0"/>
      <dgm:spPr/>
    </dgm:pt>
    <dgm:pt modelId="{D0F9811F-1791-4CDD-B684-51644D40B1E3}" type="pres">
      <dgm:prSet presAssocID="{8D1FC0A4-4285-4FE0-8B6E-FCB738C701A3}" presName="iconBgRect" presStyleLbl="bgShp" presStyleIdx="2" presStyleCnt="4"/>
      <dgm:spPr/>
    </dgm:pt>
    <dgm:pt modelId="{05904E67-DA22-4827-BBDD-B248F970E5E2}" type="pres">
      <dgm:prSet presAssocID="{8D1FC0A4-4285-4FE0-8B6E-FCB738C701A3}"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Vlog with solid fill"/>
        </a:ext>
      </dgm:extLst>
    </dgm:pt>
    <dgm:pt modelId="{F5CD681F-A73B-40EF-8664-ABF886E87B96}" type="pres">
      <dgm:prSet presAssocID="{8D1FC0A4-4285-4FE0-8B6E-FCB738C701A3}" presName="spaceRect" presStyleCnt="0"/>
      <dgm:spPr/>
    </dgm:pt>
    <dgm:pt modelId="{FAFAED96-FB94-4BE0-A6EE-521F87F5123B}" type="pres">
      <dgm:prSet presAssocID="{8D1FC0A4-4285-4FE0-8B6E-FCB738C701A3}" presName="textRect" presStyleLbl="revTx" presStyleIdx="2" presStyleCnt="4">
        <dgm:presLayoutVars>
          <dgm:chMax val="1"/>
          <dgm:chPref val="1"/>
        </dgm:presLayoutVars>
      </dgm:prSet>
      <dgm:spPr/>
    </dgm:pt>
    <dgm:pt modelId="{FD08FD91-80DB-4F59-9CD2-7BD0054003E3}" type="pres">
      <dgm:prSet presAssocID="{4F3144B4-52AA-4974-A483-6301665EE6BB}" presName="sibTrans" presStyleLbl="sibTrans2D1" presStyleIdx="0" presStyleCnt="0"/>
      <dgm:spPr/>
    </dgm:pt>
    <dgm:pt modelId="{8D2C0AFB-2EEA-4CD4-AF71-518FC01A0052}" type="pres">
      <dgm:prSet presAssocID="{33B5DE67-FDD2-44FA-A854-5022CAA4B358}" presName="compNode" presStyleCnt="0"/>
      <dgm:spPr/>
    </dgm:pt>
    <dgm:pt modelId="{68557F8F-456F-40FC-A3CD-EE39C250E003}" type="pres">
      <dgm:prSet presAssocID="{33B5DE67-FDD2-44FA-A854-5022CAA4B358}" presName="iconBgRect" presStyleLbl="bgShp" presStyleIdx="3" presStyleCnt="4"/>
      <dgm:spPr/>
    </dgm:pt>
    <dgm:pt modelId="{4AE22D3E-EBFD-4067-BA33-72D951AB550B}" type="pres">
      <dgm:prSet presAssocID="{33B5DE67-FDD2-44FA-A854-5022CAA4B35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Question mark"/>
        </a:ext>
      </dgm:extLst>
    </dgm:pt>
    <dgm:pt modelId="{5EB025EC-88AB-4675-B9FE-F451FCF38E5B}" type="pres">
      <dgm:prSet presAssocID="{33B5DE67-FDD2-44FA-A854-5022CAA4B358}" presName="spaceRect" presStyleCnt="0"/>
      <dgm:spPr/>
    </dgm:pt>
    <dgm:pt modelId="{040F9FAD-A0D6-4F1D-ADAB-E22FFEB5873A}" type="pres">
      <dgm:prSet presAssocID="{33B5DE67-FDD2-44FA-A854-5022CAA4B358}" presName="textRect" presStyleLbl="revTx" presStyleIdx="3" presStyleCnt="4">
        <dgm:presLayoutVars>
          <dgm:chMax val="1"/>
          <dgm:chPref val="1"/>
        </dgm:presLayoutVars>
      </dgm:prSet>
      <dgm:spPr/>
    </dgm:pt>
  </dgm:ptLst>
  <dgm:cxnLst>
    <dgm:cxn modelId="{ECB58606-BD22-46FC-A1EC-2FEF55FB5C95}" srcId="{B888AF49-2B20-47F5-BBC5-3002548F178A}" destId="{941A0C98-07C7-48DB-90D0-AA75AB67C9EA}" srcOrd="1" destOrd="0" parTransId="{339F30A9-1478-4595-88F0-F2269DE24D78}" sibTransId="{742CD2C5-884A-485D-98C1-F1E31CD6ABC5}"/>
    <dgm:cxn modelId="{8289A919-4A04-45C7-87FD-7E22F34F887B}" type="presOf" srcId="{50B7E528-7EA5-4E42-90A8-58ECFC02C4FC}" destId="{71105E96-1315-4618-A20C-AEEFEBD3087E}" srcOrd="0" destOrd="0" presId="urn:microsoft.com/office/officeart/2018/2/layout/IconCircleList"/>
    <dgm:cxn modelId="{39B20E22-6E3F-4CEB-9646-A12C11620A85}" type="presOf" srcId="{D440E745-2E20-427F-A0D1-29136B092DD6}" destId="{FE3ED8D3-89FD-4FA3-A5F4-C6DF01B47595}" srcOrd="0" destOrd="0" presId="urn:microsoft.com/office/officeart/2018/2/layout/IconCircleList"/>
    <dgm:cxn modelId="{7054692F-34A8-48A8-B0BF-CB43F47D8A18}" type="presOf" srcId="{33B5DE67-FDD2-44FA-A854-5022CAA4B358}" destId="{040F9FAD-A0D6-4F1D-ADAB-E22FFEB5873A}" srcOrd="0" destOrd="0" presId="urn:microsoft.com/office/officeart/2018/2/layout/IconCircleList"/>
    <dgm:cxn modelId="{A4236E35-5596-4D8B-9516-5E9D914DC259}" type="presOf" srcId="{4F3144B4-52AA-4974-A483-6301665EE6BB}" destId="{FD08FD91-80DB-4F59-9CD2-7BD0054003E3}" srcOrd="0" destOrd="0" presId="urn:microsoft.com/office/officeart/2018/2/layout/IconCircleList"/>
    <dgm:cxn modelId="{7CA76B41-28D0-4558-8CDE-942BBCD1CA12}" srcId="{B888AF49-2B20-47F5-BBC5-3002548F178A}" destId="{33B5DE67-FDD2-44FA-A854-5022CAA4B358}" srcOrd="3" destOrd="0" parTransId="{EB0E3569-8596-440C-B03F-0462B7950FAB}" sibTransId="{D0A1419C-30F4-418C-A662-15DE485FE2C7}"/>
    <dgm:cxn modelId="{21B5FB63-74BD-41B0-A776-0AABE1FC063B}" type="presOf" srcId="{B888AF49-2B20-47F5-BBC5-3002548F178A}" destId="{DE119AFA-15D4-4478-B89F-141BA89C7C9F}" srcOrd="0" destOrd="0" presId="urn:microsoft.com/office/officeart/2018/2/layout/IconCircleList"/>
    <dgm:cxn modelId="{660A9E77-3A92-4C99-89C9-6BD8940FE365}" type="presOf" srcId="{941A0C98-07C7-48DB-90D0-AA75AB67C9EA}" destId="{E114D5DA-1D14-4D67-8FEC-5F8E9A3D49D0}" srcOrd="0" destOrd="0" presId="urn:microsoft.com/office/officeart/2018/2/layout/IconCircleList"/>
    <dgm:cxn modelId="{7946FA9A-086B-486B-B576-80EDB6AE846C}" srcId="{B888AF49-2B20-47F5-BBC5-3002548F178A}" destId="{D440E745-2E20-427F-A0D1-29136B092DD6}" srcOrd="0" destOrd="0" parTransId="{1DEF75AB-50C1-49B0-AEBE-8C45554A48F3}" sibTransId="{50B7E528-7EA5-4E42-90A8-58ECFC02C4FC}"/>
    <dgm:cxn modelId="{1B9D33C7-BE8F-4309-9900-122C3DAC1EC5}" type="presOf" srcId="{742CD2C5-884A-485D-98C1-F1E31CD6ABC5}" destId="{3FF09CEC-866F-439C-87C2-E68FD72DF85E}" srcOrd="0" destOrd="0" presId="urn:microsoft.com/office/officeart/2018/2/layout/IconCircleList"/>
    <dgm:cxn modelId="{847649F0-4B56-4AF9-A0A3-73C9B9AA7297}" type="presOf" srcId="{8D1FC0A4-4285-4FE0-8B6E-FCB738C701A3}" destId="{FAFAED96-FB94-4BE0-A6EE-521F87F5123B}" srcOrd="0" destOrd="0" presId="urn:microsoft.com/office/officeart/2018/2/layout/IconCircleList"/>
    <dgm:cxn modelId="{B21A1FFC-706D-4F8B-A795-04565580AF08}" srcId="{B888AF49-2B20-47F5-BBC5-3002548F178A}" destId="{8D1FC0A4-4285-4FE0-8B6E-FCB738C701A3}" srcOrd="2" destOrd="0" parTransId="{22502CE8-998E-4382-AAC1-59F468D38F46}" sibTransId="{4F3144B4-52AA-4974-A483-6301665EE6BB}"/>
    <dgm:cxn modelId="{E0E3F188-AAF3-4FEA-9FFE-3638554CB64F}" type="presParOf" srcId="{DE119AFA-15D4-4478-B89F-141BA89C7C9F}" destId="{D4C5F003-D9DC-4217-9471-138F0E086875}" srcOrd="0" destOrd="0" presId="urn:microsoft.com/office/officeart/2018/2/layout/IconCircleList"/>
    <dgm:cxn modelId="{0466FF16-A463-4FC8-A3E9-B78716CCA3E6}" type="presParOf" srcId="{D4C5F003-D9DC-4217-9471-138F0E086875}" destId="{7D884C1D-AA92-4AA8-9241-93ADDBE5BD37}" srcOrd="0" destOrd="0" presId="urn:microsoft.com/office/officeart/2018/2/layout/IconCircleList"/>
    <dgm:cxn modelId="{FDC5D08B-EBA4-4B0A-AA94-984B17A8C113}" type="presParOf" srcId="{7D884C1D-AA92-4AA8-9241-93ADDBE5BD37}" destId="{8A80628E-6DF5-490C-A4AE-079C72AC0829}" srcOrd="0" destOrd="0" presId="urn:microsoft.com/office/officeart/2018/2/layout/IconCircleList"/>
    <dgm:cxn modelId="{EE856EDD-FEFF-47CE-A875-3BE0D44E1090}" type="presParOf" srcId="{7D884C1D-AA92-4AA8-9241-93ADDBE5BD37}" destId="{95CE53F4-8AB6-405F-8F48-C16699C04DDE}" srcOrd="1" destOrd="0" presId="urn:microsoft.com/office/officeart/2018/2/layout/IconCircleList"/>
    <dgm:cxn modelId="{BC83B945-96A6-4279-9274-43E4DCCD49E7}" type="presParOf" srcId="{7D884C1D-AA92-4AA8-9241-93ADDBE5BD37}" destId="{79A25BE7-3F3C-4BAE-B3FE-25F46F8E01EB}" srcOrd="2" destOrd="0" presId="urn:microsoft.com/office/officeart/2018/2/layout/IconCircleList"/>
    <dgm:cxn modelId="{70EA02F3-3D12-4ADD-9BDE-79F96D051C41}" type="presParOf" srcId="{7D884C1D-AA92-4AA8-9241-93ADDBE5BD37}" destId="{FE3ED8D3-89FD-4FA3-A5F4-C6DF01B47595}" srcOrd="3" destOrd="0" presId="urn:microsoft.com/office/officeart/2018/2/layout/IconCircleList"/>
    <dgm:cxn modelId="{E8A8E028-9341-43D3-9241-D095D6E97EA0}" type="presParOf" srcId="{D4C5F003-D9DC-4217-9471-138F0E086875}" destId="{71105E96-1315-4618-A20C-AEEFEBD3087E}" srcOrd="1" destOrd="0" presId="urn:microsoft.com/office/officeart/2018/2/layout/IconCircleList"/>
    <dgm:cxn modelId="{D27F8003-44CD-41D0-80CB-12E0096C7EAE}" type="presParOf" srcId="{D4C5F003-D9DC-4217-9471-138F0E086875}" destId="{E1550959-9125-46D6-9D5E-7D3EF7575E0C}" srcOrd="2" destOrd="0" presId="urn:microsoft.com/office/officeart/2018/2/layout/IconCircleList"/>
    <dgm:cxn modelId="{72A6F430-9002-4848-A1BD-CC89FCE4D3FB}" type="presParOf" srcId="{E1550959-9125-46D6-9D5E-7D3EF7575E0C}" destId="{CBE406E6-6D94-4F16-B92E-F9C51990C631}" srcOrd="0" destOrd="0" presId="urn:microsoft.com/office/officeart/2018/2/layout/IconCircleList"/>
    <dgm:cxn modelId="{03243F93-2EA4-4ED5-B454-565F30E4E219}" type="presParOf" srcId="{E1550959-9125-46D6-9D5E-7D3EF7575E0C}" destId="{F9DB10BB-042F-4CA8-973E-7AA1D5685398}" srcOrd="1" destOrd="0" presId="urn:microsoft.com/office/officeart/2018/2/layout/IconCircleList"/>
    <dgm:cxn modelId="{FF4A389C-214A-4D41-884C-57AE1A0A2A16}" type="presParOf" srcId="{E1550959-9125-46D6-9D5E-7D3EF7575E0C}" destId="{93B2FA14-E738-47DB-B395-33CED004AE55}" srcOrd="2" destOrd="0" presId="urn:microsoft.com/office/officeart/2018/2/layout/IconCircleList"/>
    <dgm:cxn modelId="{7895051C-B8BD-4DFA-A046-A0F9F35AF5C4}" type="presParOf" srcId="{E1550959-9125-46D6-9D5E-7D3EF7575E0C}" destId="{E114D5DA-1D14-4D67-8FEC-5F8E9A3D49D0}" srcOrd="3" destOrd="0" presId="urn:microsoft.com/office/officeart/2018/2/layout/IconCircleList"/>
    <dgm:cxn modelId="{B26AF448-ECE6-4FFD-927A-4DC127C09779}" type="presParOf" srcId="{D4C5F003-D9DC-4217-9471-138F0E086875}" destId="{3FF09CEC-866F-439C-87C2-E68FD72DF85E}" srcOrd="3" destOrd="0" presId="urn:microsoft.com/office/officeart/2018/2/layout/IconCircleList"/>
    <dgm:cxn modelId="{0942192F-BFB6-40CA-A474-1280C8D0429F}" type="presParOf" srcId="{D4C5F003-D9DC-4217-9471-138F0E086875}" destId="{A78B560E-B34E-46CC-A805-3C5FCA389C49}" srcOrd="4" destOrd="0" presId="urn:microsoft.com/office/officeart/2018/2/layout/IconCircleList"/>
    <dgm:cxn modelId="{EBEC5E6A-56D2-4BFD-AAE0-BC76F8ECDA95}" type="presParOf" srcId="{A78B560E-B34E-46CC-A805-3C5FCA389C49}" destId="{D0F9811F-1791-4CDD-B684-51644D40B1E3}" srcOrd="0" destOrd="0" presId="urn:microsoft.com/office/officeart/2018/2/layout/IconCircleList"/>
    <dgm:cxn modelId="{154CDE2E-EB83-44FB-AB32-BE4EEAD67D34}" type="presParOf" srcId="{A78B560E-B34E-46CC-A805-3C5FCA389C49}" destId="{05904E67-DA22-4827-BBDD-B248F970E5E2}" srcOrd="1" destOrd="0" presId="urn:microsoft.com/office/officeart/2018/2/layout/IconCircleList"/>
    <dgm:cxn modelId="{57F5917B-0ACB-46A1-910A-7A249F0AEA64}" type="presParOf" srcId="{A78B560E-B34E-46CC-A805-3C5FCA389C49}" destId="{F5CD681F-A73B-40EF-8664-ABF886E87B96}" srcOrd="2" destOrd="0" presId="urn:microsoft.com/office/officeart/2018/2/layout/IconCircleList"/>
    <dgm:cxn modelId="{A671006F-7220-48A8-8E5F-E562201A61CA}" type="presParOf" srcId="{A78B560E-B34E-46CC-A805-3C5FCA389C49}" destId="{FAFAED96-FB94-4BE0-A6EE-521F87F5123B}" srcOrd="3" destOrd="0" presId="urn:microsoft.com/office/officeart/2018/2/layout/IconCircleList"/>
    <dgm:cxn modelId="{5E10CC3A-57F6-4FC3-B884-4C68A18C781E}" type="presParOf" srcId="{D4C5F003-D9DC-4217-9471-138F0E086875}" destId="{FD08FD91-80DB-4F59-9CD2-7BD0054003E3}" srcOrd="5" destOrd="0" presId="urn:microsoft.com/office/officeart/2018/2/layout/IconCircleList"/>
    <dgm:cxn modelId="{3FA884CA-A02E-4FC3-A94A-2F464216D02E}" type="presParOf" srcId="{D4C5F003-D9DC-4217-9471-138F0E086875}" destId="{8D2C0AFB-2EEA-4CD4-AF71-518FC01A0052}" srcOrd="6" destOrd="0" presId="urn:microsoft.com/office/officeart/2018/2/layout/IconCircleList"/>
    <dgm:cxn modelId="{3A4165A9-27C0-45AF-8480-17679D60C8B0}" type="presParOf" srcId="{8D2C0AFB-2EEA-4CD4-AF71-518FC01A0052}" destId="{68557F8F-456F-40FC-A3CD-EE39C250E003}" srcOrd="0" destOrd="0" presId="urn:microsoft.com/office/officeart/2018/2/layout/IconCircleList"/>
    <dgm:cxn modelId="{3025D45C-D461-4886-962D-732AEE0EDB4E}" type="presParOf" srcId="{8D2C0AFB-2EEA-4CD4-AF71-518FC01A0052}" destId="{4AE22D3E-EBFD-4067-BA33-72D951AB550B}" srcOrd="1" destOrd="0" presId="urn:microsoft.com/office/officeart/2018/2/layout/IconCircleList"/>
    <dgm:cxn modelId="{818074F7-AF79-45AD-AD06-C42050BF201C}" type="presParOf" srcId="{8D2C0AFB-2EEA-4CD4-AF71-518FC01A0052}" destId="{5EB025EC-88AB-4675-B9FE-F451FCF38E5B}" srcOrd="2" destOrd="0" presId="urn:microsoft.com/office/officeart/2018/2/layout/IconCircleList"/>
    <dgm:cxn modelId="{32E98933-9F12-4EDD-BE54-458D76B8E475}" type="presParOf" srcId="{8D2C0AFB-2EEA-4CD4-AF71-518FC01A0052}" destId="{040F9FAD-A0D6-4F1D-ADAB-E22FFEB5873A}"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84384C-CF8C-42D1-BEE1-8348D64DB356}" type="doc">
      <dgm:prSet loTypeId="urn:microsoft.com/office/officeart/2005/8/layout/hList1" loCatId="list" qsTypeId="urn:microsoft.com/office/officeart/2005/8/quickstyle/simple1" qsCatId="simple" csTypeId="urn:microsoft.com/office/officeart/2005/8/colors/accent1_3" csCatId="accent1" phldr="1"/>
      <dgm:spPr/>
      <dgm:t>
        <a:bodyPr/>
        <a:lstStyle/>
        <a:p>
          <a:endParaRPr lang="en-US"/>
        </a:p>
      </dgm:t>
    </dgm:pt>
    <dgm:pt modelId="{902B0585-A7E8-4A44-A482-A529E24647BF}">
      <dgm:prSet/>
      <dgm:spPr/>
      <dgm:t>
        <a:bodyPr/>
        <a:lstStyle/>
        <a:p>
          <a:r>
            <a:rPr lang="en-US" b="1" dirty="0"/>
            <a:t>Enrollment is not automatic</a:t>
          </a:r>
        </a:p>
      </dgm:t>
    </dgm:pt>
    <dgm:pt modelId="{D14EBD6B-BBBB-4D8D-9F98-567B45A4163A}" type="parTrans" cxnId="{2E4A1C0B-4C2D-4B00-96FA-84AF8FC784F2}">
      <dgm:prSet/>
      <dgm:spPr/>
      <dgm:t>
        <a:bodyPr/>
        <a:lstStyle/>
        <a:p>
          <a:endParaRPr lang="en-US"/>
        </a:p>
      </dgm:t>
    </dgm:pt>
    <dgm:pt modelId="{09571E1E-41F7-4C98-B3DC-9141E72F69A2}" type="sibTrans" cxnId="{2E4A1C0B-4C2D-4B00-96FA-84AF8FC784F2}">
      <dgm:prSet/>
      <dgm:spPr/>
      <dgm:t>
        <a:bodyPr/>
        <a:lstStyle/>
        <a:p>
          <a:endParaRPr lang="en-US"/>
        </a:p>
      </dgm:t>
    </dgm:pt>
    <dgm:pt modelId="{230D58B7-F464-4807-BA2E-411D395EBFC7}">
      <dgm:prSet custT="1"/>
      <dgm:spPr/>
      <dgm:t>
        <a:bodyPr/>
        <a:lstStyle/>
        <a:p>
          <a:r>
            <a:rPr lang="en-US" sz="2000" dirty="0"/>
            <a:t>If not getting Social Security (or RRB benefits)</a:t>
          </a:r>
        </a:p>
      </dgm:t>
    </dgm:pt>
    <dgm:pt modelId="{68EAF4C9-5B5B-4AC0-AC19-F7059358D170}" type="parTrans" cxnId="{31D2A99F-4165-4872-A620-367454AB0DCB}">
      <dgm:prSet/>
      <dgm:spPr/>
      <dgm:t>
        <a:bodyPr/>
        <a:lstStyle/>
        <a:p>
          <a:endParaRPr lang="en-US"/>
        </a:p>
      </dgm:t>
    </dgm:pt>
    <dgm:pt modelId="{A74B3AEB-D699-408B-9910-53CA0ECA5DCE}" type="sibTrans" cxnId="{31D2A99F-4165-4872-A620-367454AB0DCB}">
      <dgm:prSet/>
      <dgm:spPr/>
      <dgm:t>
        <a:bodyPr/>
        <a:lstStyle/>
        <a:p>
          <a:endParaRPr lang="en-US"/>
        </a:p>
      </dgm:t>
    </dgm:pt>
    <dgm:pt modelId="{C89D0C9C-D954-42A8-8181-5C3FDB63DBD4}">
      <dgm:prSet custT="1"/>
      <dgm:spPr/>
      <dgm:t>
        <a:bodyPr/>
        <a:lstStyle/>
        <a:p>
          <a:pPr>
            <a:buFont typeface="Courier New" panose="02070309020205020404" pitchFamily="49" charset="0"/>
            <a:buChar char="o"/>
          </a:pPr>
          <a:r>
            <a:rPr lang="en-US" sz="2000" dirty="0"/>
            <a:t>For instance, actively working</a:t>
          </a:r>
        </a:p>
      </dgm:t>
    </dgm:pt>
    <dgm:pt modelId="{6EF346A7-4D99-4D4A-8B33-7B8538E0ACA8}" type="parTrans" cxnId="{DDA772B2-DF76-4300-A49B-07FEE63285F2}">
      <dgm:prSet/>
      <dgm:spPr/>
      <dgm:t>
        <a:bodyPr/>
        <a:lstStyle/>
        <a:p>
          <a:endParaRPr lang="en-US"/>
        </a:p>
      </dgm:t>
    </dgm:pt>
    <dgm:pt modelId="{8FD2175B-59D8-42C1-9D16-90D6D3C206D4}" type="sibTrans" cxnId="{DDA772B2-DF76-4300-A49B-07FEE63285F2}">
      <dgm:prSet/>
      <dgm:spPr/>
      <dgm:t>
        <a:bodyPr/>
        <a:lstStyle/>
        <a:p>
          <a:endParaRPr lang="en-US"/>
        </a:p>
      </dgm:t>
    </dgm:pt>
    <dgm:pt modelId="{46CF0608-397B-4251-B39C-17D6A0E6FA1E}">
      <dgm:prSet/>
      <dgm:spPr/>
      <dgm:t>
        <a:bodyPr/>
        <a:lstStyle/>
        <a:p>
          <a:r>
            <a:rPr lang="en-US" b="1" dirty="0"/>
            <a:t>Enroll with Social Security</a:t>
          </a:r>
        </a:p>
      </dgm:t>
    </dgm:pt>
    <dgm:pt modelId="{52C84E5F-FF7F-48E2-92F5-2A669A29C875}" type="parTrans" cxnId="{4025887D-8832-4B23-8248-095980316CE3}">
      <dgm:prSet/>
      <dgm:spPr/>
      <dgm:t>
        <a:bodyPr/>
        <a:lstStyle/>
        <a:p>
          <a:endParaRPr lang="en-US"/>
        </a:p>
      </dgm:t>
    </dgm:pt>
    <dgm:pt modelId="{81AE0680-8489-4F8F-A766-315DD556C3D7}" type="sibTrans" cxnId="{4025887D-8832-4B23-8248-095980316CE3}">
      <dgm:prSet/>
      <dgm:spPr/>
      <dgm:t>
        <a:bodyPr/>
        <a:lstStyle/>
        <a:p>
          <a:endParaRPr lang="en-US"/>
        </a:p>
      </dgm:t>
    </dgm:pt>
    <dgm:pt modelId="{373ED8AF-A9B7-4430-9011-CE82328D3CA1}">
      <dgm:prSet custT="1"/>
      <dgm:spPr/>
      <dgm:t>
        <a:bodyPr/>
        <a:lstStyle/>
        <a:p>
          <a:r>
            <a:rPr lang="en-US" sz="2000" dirty="0"/>
            <a:t>Visit local office</a:t>
          </a:r>
        </a:p>
      </dgm:t>
    </dgm:pt>
    <dgm:pt modelId="{7F2795F6-8AA5-43B3-A736-A2DDAC618533}" type="parTrans" cxnId="{631DFC04-1267-4086-8BFF-4DA91EBE3FBA}">
      <dgm:prSet/>
      <dgm:spPr/>
      <dgm:t>
        <a:bodyPr/>
        <a:lstStyle/>
        <a:p>
          <a:endParaRPr lang="en-US"/>
        </a:p>
      </dgm:t>
    </dgm:pt>
    <dgm:pt modelId="{FA5931F3-FF91-48CF-A7B7-7EAF71FCF305}" type="sibTrans" cxnId="{631DFC04-1267-4086-8BFF-4DA91EBE3FBA}">
      <dgm:prSet/>
      <dgm:spPr/>
      <dgm:t>
        <a:bodyPr/>
        <a:lstStyle/>
        <a:p>
          <a:endParaRPr lang="en-US"/>
        </a:p>
      </dgm:t>
    </dgm:pt>
    <dgm:pt modelId="{87A87126-356C-4BE4-8546-07809B05CBE7}">
      <dgm:prSet custT="1"/>
      <dgm:spPr/>
      <dgm:t>
        <a:bodyPr/>
        <a:lstStyle/>
        <a:p>
          <a:r>
            <a:rPr lang="en-US" sz="2000" dirty="0"/>
            <a:t>Call 1-800-772-1213</a:t>
          </a:r>
        </a:p>
      </dgm:t>
    </dgm:pt>
    <dgm:pt modelId="{D3BAC90F-2C55-4125-8CFD-FB76F3FF2F79}" type="parTrans" cxnId="{5CC4F9E3-D689-41E4-83F7-36BD0AB8FFA7}">
      <dgm:prSet/>
      <dgm:spPr/>
      <dgm:t>
        <a:bodyPr/>
        <a:lstStyle/>
        <a:p>
          <a:endParaRPr lang="en-US"/>
        </a:p>
      </dgm:t>
    </dgm:pt>
    <dgm:pt modelId="{8E64909B-EA85-4142-B2A7-439CDC1B4707}" type="sibTrans" cxnId="{5CC4F9E3-D689-41E4-83F7-36BD0AB8FFA7}">
      <dgm:prSet/>
      <dgm:spPr/>
      <dgm:t>
        <a:bodyPr/>
        <a:lstStyle/>
        <a:p>
          <a:endParaRPr lang="en-US"/>
        </a:p>
      </dgm:t>
    </dgm:pt>
    <dgm:pt modelId="{6C54DD6F-4D5F-4DE5-897B-7331DA10C36F}">
      <dgm:prSet custT="1"/>
      <dgm:spPr/>
      <dgm:t>
        <a:bodyPr/>
        <a:lstStyle/>
        <a:p>
          <a:r>
            <a:rPr lang="en-US" sz="2000" dirty="0"/>
            <a:t>Online at ssa.gov</a:t>
          </a:r>
        </a:p>
      </dgm:t>
    </dgm:pt>
    <dgm:pt modelId="{0BE462A1-31E1-4C85-B266-6295E4887711}" type="parTrans" cxnId="{D26B2139-3545-4D2A-B8D2-34C2D74BC4B1}">
      <dgm:prSet/>
      <dgm:spPr/>
      <dgm:t>
        <a:bodyPr/>
        <a:lstStyle/>
        <a:p>
          <a:endParaRPr lang="en-US"/>
        </a:p>
      </dgm:t>
    </dgm:pt>
    <dgm:pt modelId="{68727FF6-54E2-4052-B95B-58D2212C5629}" type="sibTrans" cxnId="{D26B2139-3545-4D2A-B8D2-34C2D74BC4B1}">
      <dgm:prSet/>
      <dgm:spPr/>
      <dgm:t>
        <a:bodyPr/>
        <a:lstStyle/>
        <a:p>
          <a:endParaRPr lang="en-US"/>
        </a:p>
      </dgm:t>
    </dgm:pt>
    <dgm:pt modelId="{85E22763-C746-473E-853E-F96E9558335B}">
      <dgm:prSet custT="1"/>
      <dgm:spPr/>
      <dgm:t>
        <a:bodyPr/>
        <a:lstStyle/>
        <a:p>
          <a:endParaRPr lang="en-US" sz="2700" dirty="0"/>
        </a:p>
        <a:p>
          <a:r>
            <a:rPr lang="en-US" sz="2700" b="1" dirty="0"/>
            <a:t>Automatic Enrollment</a:t>
          </a:r>
        </a:p>
        <a:p>
          <a:endParaRPr lang="en-US" sz="2700" dirty="0"/>
        </a:p>
      </dgm:t>
    </dgm:pt>
    <dgm:pt modelId="{222005A5-0D18-48A5-90A4-706825E43BC1}" type="parTrans" cxnId="{A754E5A0-43E2-458A-A221-90B81778DB20}">
      <dgm:prSet/>
      <dgm:spPr/>
      <dgm:t>
        <a:bodyPr/>
        <a:lstStyle/>
        <a:p>
          <a:endParaRPr lang="en-US"/>
        </a:p>
      </dgm:t>
    </dgm:pt>
    <dgm:pt modelId="{9749681C-1BE0-4F0A-8BAC-C0D802F1167A}" type="sibTrans" cxnId="{A754E5A0-43E2-458A-A221-90B81778DB20}">
      <dgm:prSet/>
      <dgm:spPr/>
      <dgm:t>
        <a:bodyPr/>
        <a:lstStyle/>
        <a:p>
          <a:endParaRPr lang="en-US"/>
        </a:p>
      </dgm:t>
    </dgm:pt>
    <dgm:pt modelId="{CF3F5719-42E3-464F-854A-A22488BFEBD0}" type="pres">
      <dgm:prSet presAssocID="{0084384C-CF8C-42D1-BEE1-8348D64DB356}" presName="Name0" presStyleCnt="0">
        <dgm:presLayoutVars>
          <dgm:dir/>
          <dgm:animLvl val="lvl"/>
          <dgm:resizeHandles val="exact"/>
        </dgm:presLayoutVars>
      </dgm:prSet>
      <dgm:spPr/>
    </dgm:pt>
    <dgm:pt modelId="{77434EDD-7348-470B-8D4A-CC1F8AA2FB70}" type="pres">
      <dgm:prSet presAssocID="{902B0585-A7E8-4A44-A482-A529E24647BF}" presName="composite" presStyleCnt="0"/>
      <dgm:spPr/>
    </dgm:pt>
    <dgm:pt modelId="{B1A31924-0990-4C12-8A07-0E6A6FD913FD}" type="pres">
      <dgm:prSet presAssocID="{902B0585-A7E8-4A44-A482-A529E24647BF}" presName="parTx" presStyleLbl="alignNode1" presStyleIdx="0" presStyleCnt="3" custLinFactX="14000" custLinFactNeighborX="100000" custLinFactNeighborY="-2184">
        <dgm:presLayoutVars>
          <dgm:chMax val="0"/>
          <dgm:chPref val="0"/>
          <dgm:bulletEnabled val="1"/>
        </dgm:presLayoutVars>
      </dgm:prSet>
      <dgm:spPr/>
    </dgm:pt>
    <dgm:pt modelId="{067BAE0B-A462-4F85-81D8-3535C0925544}" type="pres">
      <dgm:prSet presAssocID="{902B0585-A7E8-4A44-A482-A529E24647BF}" presName="desTx" presStyleLbl="alignAccFollowNode1" presStyleIdx="0" presStyleCnt="3" custLinFactX="14000" custLinFactNeighborX="100000" custLinFactNeighborY="-1883">
        <dgm:presLayoutVars>
          <dgm:bulletEnabled val="1"/>
        </dgm:presLayoutVars>
      </dgm:prSet>
      <dgm:spPr/>
    </dgm:pt>
    <dgm:pt modelId="{EEE1C113-918C-4644-B373-4BFEA1B83F26}" type="pres">
      <dgm:prSet presAssocID="{09571E1E-41F7-4C98-B3DC-9141E72F69A2}" presName="space" presStyleCnt="0"/>
      <dgm:spPr/>
    </dgm:pt>
    <dgm:pt modelId="{A6C7A937-B015-4413-ADD3-B0C7DF0E27EB}" type="pres">
      <dgm:prSet presAssocID="{46CF0608-397B-4251-B39C-17D6A0E6FA1E}" presName="composite" presStyleCnt="0"/>
      <dgm:spPr/>
    </dgm:pt>
    <dgm:pt modelId="{338572D5-AD55-435B-8E37-4DBD88E67574}" type="pres">
      <dgm:prSet presAssocID="{46CF0608-397B-4251-B39C-17D6A0E6FA1E}" presName="parTx" presStyleLbl="alignNode1" presStyleIdx="1" presStyleCnt="3" custLinFactX="4668" custLinFactNeighborX="100000" custLinFactNeighborY="-1270">
        <dgm:presLayoutVars>
          <dgm:chMax val="0"/>
          <dgm:chPref val="0"/>
          <dgm:bulletEnabled val="1"/>
        </dgm:presLayoutVars>
      </dgm:prSet>
      <dgm:spPr/>
    </dgm:pt>
    <dgm:pt modelId="{2A696A97-F269-409F-8CF3-8200C02D247B}" type="pres">
      <dgm:prSet presAssocID="{46CF0608-397B-4251-B39C-17D6A0E6FA1E}" presName="desTx" presStyleLbl="alignAccFollowNode1" presStyleIdx="1" presStyleCnt="3" custLinFactX="4057" custLinFactNeighborX="100000" custLinFactNeighborY="-3102">
        <dgm:presLayoutVars>
          <dgm:bulletEnabled val="1"/>
        </dgm:presLayoutVars>
      </dgm:prSet>
      <dgm:spPr/>
    </dgm:pt>
    <dgm:pt modelId="{DACB27A6-9E4E-4F95-AA86-E6C0FAFDDD4C}" type="pres">
      <dgm:prSet presAssocID="{81AE0680-8489-4F8F-A766-315DD556C3D7}" presName="space" presStyleCnt="0"/>
      <dgm:spPr/>
    </dgm:pt>
    <dgm:pt modelId="{A5856A5B-BD32-40A5-A413-3BC2789D485C}" type="pres">
      <dgm:prSet presAssocID="{85E22763-C746-473E-853E-F96E9558335B}" presName="composite" presStyleCnt="0"/>
      <dgm:spPr/>
    </dgm:pt>
    <dgm:pt modelId="{2FB61849-35CF-4D79-8023-6BE831F28A2C}" type="pres">
      <dgm:prSet presAssocID="{85E22763-C746-473E-853E-F96E9558335B}" presName="parTx" presStyleLbl="alignNode1" presStyleIdx="2" presStyleCnt="3" custLinFactX="-100000" custLinFactNeighborX="-115813" custLinFactNeighborY="-3757">
        <dgm:presLayoutVars>
          <dgm:chMax val="0"/>
          <dgm:chPref val="0"/>
          <dgm:bulletEnabled val="1"/>
        </dgm:presLayoutVars>
      </dgm:prSet>
      <dgm:spPr/>
    </dgm:pt>
    <dgm:pt modelId="{A573CBF0-D104-4797-AF23-01EFEC81FCC8}" type="pres">
      <dgm:prSet presAssocID="{85E22763-C746-473E-853E-F96E9558335B}" presName="desTx" presStyleLbl="alignAccFollowNode1" presStyleIdx="2" presStyleCnt="3" custLinFactX="-100000" custLinFactNeighborX="-115813" custLinFactNeighborY="-421">
        <dgm:presLayoutVars>
          <dgm:bulletEnabled val="1"/>
        </dgm:presLayoutVars>
      </dgm:prSet>
      <dgm:spPr/>
    </dgm:pt>
  </dgm:ptLst>
  <dgm:cxnLst>
    <dgm:cxn modelId="{631DFC04-1267-4086-8BFF-4DA91EBE3FBA}" srcId="{46CF0608-397B-4251-B39C-17D6A0E6FA1E}" destId="{373ED8AF-A9B7-4430-9011-CE82328D3CA1}" srcOrd="0" destOrd="0" parTransId="{7F2795F6-8AA5-43B3-A736-A2DDAC618533}" sibTransId="{FA5931F3-FF91-48CF-A7B7-7EAF71FCF305}"/>
    <dgm:cxn modelId="{3B492407-0D95-43F5-A0A9-0976F050B7C5}" type="presOf" srcId="{902B0585-A7E8-4A44-A482-A529E24647BF}" destId="{B1A31924-0990-4C12-8A07-0E6A6FD913FD}" srcOrd="0" destOrd="0" presId="urn:microsoft.com/office/officeart/2005/8/layout/hList1"/>
    <dgm:cxn modelId="{2E4A1C0B-4C2D-4B00-96FA-84AF8FC784F2}" srcId="{0084384C-CF8C-42D1-BEE1-8348D64DB356}" destId="{902B0585-A7E8-4A44-A482-A529E24647BF}" srcOrd="0" destOrd="0" parTransId="{D14EBD6B-BBBB-4D8D-9F98-567B45A4163A}" sibTransId="{09571E1E-41F7-4C98-B3DC-9141E72F69A2}"/>
    <dgm:cxn modelId="{68D6A533-FE56-401F-9250-628DC5D42003}" type="presOf" srcId="{373ED8AF-A9B7-4430-9011-CE82328D3CA1}" destId="{2A696A97-F269-409F-8CF3-8200C02D247B}" srcOrd="0" destOrd="0" presId="urn:microsoft.com/office/officeart/2005/8/layout/hList1"/>
    <dgm:cxn modelId="{D26B2139-3545-4D2A-B8D2-34C2D74BC4B1}" srcId="{46CF0608-397B-4251-B39C-17D6A0E6FA1E}" destId="{6C54DD6F-4D5F-4DE5-897B-7331DA10C36F}" srcOrd="2" destOrd="0" parTransId="{0BE462A1-31E1-4C85-B266-6295E4887711}" sibTransId="{68727FF6-54E2-4052-B95B-58D2212C5629}"/>
    <dgm:cxn modelId="{81C6006A-A8CD-48BB-8498-901336E5E56C}" type="presOf" srcId="{6C54DD6F-4D5F-4DE5-897B-7331DA10C36F}" destId="{2A696A97-F269-409F-8CF3-8200C02D247B}" srcOrd="0" destOrd="2" presId="urn:microsoft.com/office/officeart/2005/8/layout/hList1"/>
    <dgm:cxn modelId="{EB01394B-DEC1-4CF9-A903-FF7BBECB4221}" type="presOf" srcId="{0084384C-CF8C-42D1-BEE1-8348D64DB356}" destId="{CF3F5719-42E3-464F-854A-A22488BFEBD0}" srcOrd="0" destOrd="0" presId="urn:microsoft.com/office/officeart/2005/8/layout/hList1"/>
    <dgm:cxn modelId="{4025887D-8832-4B23-8248-095980316CE3}" srcId="{0084384C-CF8C-42D1-BEE1-8348D64DB356}" destId="{46CF0608-397B-4251-B39C-17D6A0E6FA1E}" srcOrd="1" destOrd="0" parTransId="{52C84E5F-FF7F-48E2-92F5-2A669A29C875}" sibTransId="{81AE0680-8489-4F8F-A766-315DD556C3D7}"/>
    <dgm:cxn modelId="{6B8DEF7D-CC7E-4925-90C2-F9D2DC6D0C5E}" type="presOf" srcId="{46CF0608-397B-4251-B39C-17D6A0E6FA1E}" destId="{338572D5-AD55-435B-8E37-4DBD88E67574}" srcOrd="0" destOrd="0" presId="urn:microsoft.com/office/officeart/2005/8/layout/hList1"/>
    <dgm:cxn modelId="{31D2A99F-4165-4872-A620-367454AB0DCB}" srcId="{902B0585-A7E8-4A44-A482-A529E24647BF}" destId="{230D58B7-F464-4807-BA2E-411D395EBFC7}" srcOrd="0" destOrd="0" parTransId="{68EAF4C9-5B5B-4AC0-AC19-F7059358D170}" sibTransId="{A74B3AEB-D699-408B-9910-53CA0ECA5DCE}"/>
    <dgm:cxn modelId="{A754E5A0-43E2-458A-A221-90B81778DB20}" srcId="{0084384C-CF8C-42D1-BEE1-8348D64DB356}" destId="{85E22763-C746-473E-853E-F96E9558335B}" srcOrd="2" destOrd="0" parTransId="{222005A5-0D18-48A5-90A4-706825E43BC1}" sibTransId="{9749681C-1BE0-4F0A-8BAC-C0D802F1167A}"/>
    <dgm:cxn modelId="{FE0083A5-0932-41E8-976B-1B7773712064}" type="presOf" srcId="{230D58B7-F464-4807-BA2E-411D395EBFC7}" destId="{067BAE0B-A462-4F85-81D8-3535C0925544}" srcOrd="0" destOrd="0" presId="urn:microsoft.com/office/officeart/2005/8/layout/hList1"/>
    <dgm:cxn modelId="{DDA772B2-DF76-4300-A49B-07FEE63285F2}" srcId="{230D58B7-F464-4807-BA2E-411D395EBFC7}" destId="{C89D0C9C-D954-42A8-8181-5C3FDB63DBD4}" srcOrd="0" destOrd="0" parTransId="{6EF346A7-4D99-4D4A-8B33-7B8538E0ACA8}" sibTransId="{8FD2175B-59D8-42C1-9D16-90D6D3C206D4}"/>
    <dgm:cxn modelId="{693286C8-596D-4503-968B-DFC39AEC4AC9}" type="presOf" srcId="{C89D0C9C-D954-42A8-8181-5C3FDB63DBD4}" destId="{067BAE0B-A462-4F85-81D8-3535C0925544}" srcOrd="0" destOrd="1" presId="urn:microsoft.com/office/officeart/2005/8/layout/hList1"/>
    <dgm:cxn modelId="{5CC4F9E3-D689-41E4-83F7-36BD0AB8FFA7}" srcId="{46CF0608-397B-4251-B39C-17D6A0E6FA1E}" destId="{87A87126-356C-4BE4-8546-07809B05CBE7}" srcOrd="1" destOrd="0" parTransId="{D3BAC90F-2C55-4125-8CFD-FB76F3FF2F79}" sibTransId="{8E64909B-EA85-4142-B2A7-439CDC1B4707}"/>
    <dgm:cxn modelId="{AAB2AAEB-778A-453E-B6D5-79E1B2C9E5B0}" type="presOf" srcId="{87A87126-356C-4BE4-8546-07809B05CBE7}" destId="{2A696A97-F269-409F-8CF3-8200C02D247B}" srcOrd="0" destOrd="1" presId="urn:microsoft.com/office/officeart/2005/8/layout/hList1"/>
    <dgm:cxn modelId="{EC2591F1-842D-4E62-99C2-18E740339FEE}" type="presOf" srcId="{85E22763-C746-473E-853E-F96E9558335B}" destId="{2FB61849-35CF-4D79-8023-6BE831F28A2C}" srcOrd="0" destOrd="0" presId="urn:microsoft.com/office/officeart/2005/8/layout/hList1"/>
    <dgm:cxn modelId="{A59C09AF-A5CB-4677-BE05-87E7D7013F92}" type="presParOf" srcId="{CF3F5719-42E3-464F-854A-A22488BFEBD0}" destId="{77434EDD-7348-470B-8D4A-CC1F8AA2FB70}" srcOrd="0" destOrd="0" presId="urn:microsoft.com/office/officeart/2005/8/layout/hList1"/>
    <dgm:cxn modelId="{13306C8E-7A71-4675-8CBF-929321935C03}" type="presParOf" srcId="{77434EDD-7348-470B-8D4A-CC1F8AA2FB70}" destId="{B1A31924-0990-4C12-8A07-0E6A6FD913FD}" srcOrd="0" destOrd="0" presId="urn:microsoft.com/office/officeart/2005/8/layout/hList1"/>
    <dgm:cxn modelId="{B4459E78-954C-4FE7-84A1-26604851F654}" type="presParOf" srcId="{77434EDD-7348-470B-8D4A-CC1F8AA2FB70}" destId="{067BAE0B-A462-4F85-81D8-3535C0925544}" srcOrd="1" destOrd="0" presId="urn:microsoft.com/office/officeart/2005/8/layout/hList1"/>
    <dgm:cxn modelId="{65E98D69-5C55-468D-900F-B372245740EC}" type="presParOf" srcId="{CF3F5719-42E3-464F-854A-A22488BFEBD0}" destId="{EEE1C113-918C-4644-B373-4BFEA1B83F26}" srcOrd="1" destOrd="0" presId="urn:microsoft.com/office/officeart/2005/8/layout/hList1"/>
    <dgm:cxn modelId="{B2F2E5C5-83F9-4794-B4CA-407D1C7145F7}" type="presParOf" srcId="{CF3F5719-42E3-464F-854A-A22488BFEBD0}" destId="{A6C7A937-B015-4413-ADD3-B0C7DF0E27EB}" srcOrd="2" destOrd="0" presId="urn:microsoft.com/office/officeart/2005/8/layout/hList1"/>
    <dgm:cxn modelId="{CFE94868-D481-4A4E-B63E-FBDC1586DE15}" type="presParOf" srcId="{A6C7A937-B015-4413-ADD3-B0C7DF0E27EB}" destId="{338572D5-AD55-435B-8E37-4DBD88E67574}" srcOrd="0" destOrd="0" presId="urn:microsoft.com/office/officeart/2005/8/layout/hList1"/>
    <dgm:cxn modelId="{513D7678-CDE8-44B6-8D13-6A4E96AD5371}" type="presParOf" srcId="{A6C7A937-B015-4413-ADD3-B0C7DF0E27EB}" destId="{2A696A97-F269-409F-8CF3-8200C02D247B}" srcOrd="1" destOrd="0" presId="urn:microsoft.com/office/officeart/2005/8/layout/hList1"/>
    <dgm:cxn modelId="{21611979-E39D-475C-A371-7AC1236AE584}" type="presParOf" srcId="{CF3F5719-42E3-464F-854A-A22488BFEBD0}" destId="{DACB27A6-9E4E-4F95-AA86-E6C0FAFDDD4C}" srcOrd="3" destOrd="0" presId="urn:microsoft.com/office/officeart/2005/8/layout/hList1"/>
    <dgm:cxn modelId="{A1B3C21C-2D97-47AD-ACDB-CAD328D35157}" type="presParOf" srcId="{CF3F5719-42E3-464F-854A-A22488BFEBD0}" destId="{A5856A5B-BD32-40A5-A413-3BC2789D485C}" srcOrd="4" destOrd="0" presId="urn:microsoft.com/office/officeart/2005/8/layout/hList1"/>
    <dgm:cxn modelId="{4A28F99C-805B-41DB-9F51-7CE33EFFC22E}" type="presParOf" srcId="{A5856A5B-BD32-40A5-A413-3BC2789D485C}" destId="{2FB61849-35CF-4D79-8023-6BE831F28A2C}" srcOrd="0" destOrd="0" presId="urn:microsoft.com/office/officeart/2005/8/layout/hList1"/>
    <dgm:cxn modelId="{853318C5-B9B6-419B-9567-EED7C8533262}" type="presParOf" srcId="{A5856A5B-BD32-40A5-A413-3BC2789D485C}" destId="{A573CBF0-D104-4797-AF23-01EFEC81FCC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6EB77B-15A0-4657-9993-8A420A31D363}" type="doc">
      <dgm:prSet loTypeId="urn:microsoft.com/office/officeart/2005/8/layout/pList2" loCatId="list" qsTypeId="urn:microsoft.com/office/officeart/2005/8/quickstyle/simple1" qsCatId="simple" csTypeId="urn:microsoft.com/office/officeart/2005/8/colors/accent1_3" csCatId="accent1" phldr="1"/>
      <dgm:spPr/>
      <dgm:t>
        <a:bodyPr/>
        <a:lstStyle/>
        <a:p>
          <a:endParaRPr lang="en-US"/>
        </a:p>
      </dgm:t>
    </dgm:pt>
    <dgm:pt modelId="{EE6D8C13-340D-4B12-8BD2-7471BE043A54}">
      <dgm:prSet/>
      <dgm:spPr/>
      <dgm:t>
        <a:bodyPr/>
        <a:lstStyle/>
        <a:p>
          <a:pPr algn="ctr">
            <a:buNone/>
          </a:pPr>
          <a:r>
            <a:rPr lang="en-US" b="1" dirty="0"/>
            <a:t>Front</a:t>
          </a:r>
        </a:p>
      </dgm:t>
    </dgm:pt>
    <dgm:pt modelId="{636C78FD-9B7F-405D-9FB3-B15CE5173C68}" type="parTrans" cxnId="{863C6281-F700-4FE1-8092-D766305D4399}">
      <dgm:prSet/>
      <dgm:spPr/>
      <dgm:t>
        <a:bodyPr/>
        <a:lstStyle/>
        <a:p>
          <a:endParaRPr lang="en-US"/>
        </a:p>
      </dgm:t>
    </dgm:pt>
    <dgm:pt modelId="{3D74F19F-1B72-46DB-BFC7-81F52A6809F6}" type="sibTrans" cxnId="{863C6281-F700-4FE1-8092-D766305D4399}">
      <dgm:prSet/>
      <dgm:spPr/>
      <dgm:t>
        <a:bodyPr/>
        <a:lstStyle/>
        <a:p>
          <a:endParaRPr lang="en-US"/>
        </a:p>
      </dgm:t>
    </dgm:pt>
    <dgm:pt modelId="{F13836C6-3909-4E86-AE74-64222BB1F596}">
      <dgm:prSet/>
      <dgm:spPr/>
      <dgm:t>
        <a:bodyPr/>
        <a:lstStyle/>
        <a:p>
          <a:pPr algn="ctr">
            <a:buNone/>
          </a:pPr>
          <a:r>
            <a:rPr lang="en-US" b="1" dirty="0"/>
            <a:t>Keep</a:t>
          </a:r>
          <a:r>
            <a:rPr lang="en-US" dirty="0"/>
            <a:t> it and accept</a:t>
          </a:r>
        </a:p>
      </dgm:t>
    </dgm:pt>
    <dgm:pt modelId="{2B2E0DB1-7FC8-43C5-9087-6E3572A8A615}" type="parTrans" cxnId="{35B40D50-7D64-406F-A705-BA2DF309B0DD}">
      <dgm:prSet/>
      <dgm:spPr/>
      <dgm:t>
        <a:bodyPr/>
        <a:lstStyle/>
        <a:p>
          <a:endParaRPr lang="en-US"/>
        </a:p>
      </dgm:t>
    </dgm:pt>
    <dgm:pt modelId="{66FA3766-6E4C-4F7B-AC08-F377171ED600}" type="sibTrans" cxnId="{35B40D50-7D64-406F-A705-BA2DF309B0DD}">
      <dgm:prSet/>
      <dgm:spPr/>
      <dgm:t>
        <a:bodyPr/>
        <a:lstStyle/>
        <a:p>
          <a:endParaRPr lang="en-US"/>
        </a:p>
      </dgm:t>
    </dgm:pt>
    <dgm:pt modelId="{C31F92B7-27EB-4E93-B4BA-7B12FDF720FB}">
      <dgm:prSet/>
      <dgm:spPr>
        <a:solidFill>
          <a:srgbClr val="00B050"/>
        </a:solidFill>
      </dgm:spPr>
      <dgm:t>
        <a:bodyPr/>
        <a:lstStyle/>
        <a:p>
          <a:pPr algn="ctr"/>
          <a:r>
            <a:rPr lang="en-US" b="1" dirty="0"/>
            <a:t>Back</a:t>
          </a:r>
        </a:p>
      </dgm:t>
    </dgm:pt>
    <dgm:pt modelId="{9E019121-D41C-4A13-B377-7CFD4BDDED50}" type="parTrans" cxnId="{F6928CD3-F9C1-481D-B021-C73B13902F4C}">
      <dgm:prSet/>
      <dgm:spPr/>
      <dgm:t>
        <a:bodyPr/>
        <a:lstStyle/>
        <a:p>
          <a:endParaRPr lang="en-US"/>
        </a:p>
      </dgm:t>
    </dgm:pt>
    <dgm:pt modelId="{5C1794AA-3C23-4B5B-970D-EE7CF28F280F}" type="sibTrans" cxnId="{F6928CD3-F9C1-481D-B021-C73B13902F4C}">
      <dgm:prSet/>
      <dgm:spPr/>
      <dgm:t>
        <a:bodyPr/>
        <a:lstStyle/>
        <a:p>
          <a:endParaRPr lang="en-US"/>
        </a:p>
      </dgm:t>
    </dgm:pt>
    <dgm:pt modelId="{273A3095-7A2A-4E84-B555-73862E88D5FE}">
      <dgm:prSet/>
      <dgm:spPr>
        <a:solidFill>
          <a:srgbClr val="00B050"/>
        </a:solidFill>
      </dgm:spPr>
      <dgm:t>
        <a:bodyPr/>
        <a:lstStyle/>
        <a:p>
          <a:pPr algn="ctr">
            <a:buNone/>
          </a:pPr>
          <a:r>
            <a:rPr lang="en-US" b="1" dirty="0"/>
            <a:t>Return</a:t>
          </a:r>
          <a:r>
            <a:rPr lang="en-US" dirty="0"/>
            <a:t> it to refuse Part B</a:t>
          </a:r>
        </a:p>
      </dgm:t>
    </dgm:pt>
    <dgm:pt modelId="{D7897B34-C062-4F07-B04D-D954658689BF}" type="parTrans" cxnId="{4207F69C-12B6-4291-BFA3-D8900A7ACFD5}">
      <dgm:prSet/>
      <dgm:spPr/>
      <dgm:t>
        <a:bodyPr/>
        <a:lstStyle/>
        <a:p>
          <a:endParaRPr lang="en-US"/>
        </a:p>
      </dgm:t>
    </dgm:pt>
    <dgm:pt modelId="{224A99D1-EC8B-4BB0-9FE3-57E7A03AD629}" type="sibTrans" cxnId="{4207F69C-12B6-4291-BFA3-D8900A7ACFD5}">
      <dgm:prSet/>
      <dgm:spPr/>
      <dgm:t>
        <a:bodyPr/>
        <a:lstStyle/>
        <a:p>
          <a:endParaRPr lang="en-US"/>
        </a:p>
      </dgm:t>
    </dgm:pt>
    <dgm:pt modelId="{4A46F35E-52C9-4EBB-868C-37FCBFF78490}">
      <dgm:prSet/>
      <dgm:spPr>
        <a:solidFill>
          <a:srgbClr val="00B050"/>
        </a:solidFill>
      </dgm:spPr>
      <dgm:t>
        <a:bodyPr/>
        <a:lstStyle/>
        <a:p>
          <a:pPr algn="ctr">
            <a:buFontTx/>
            <a:buNone/>
          </a:pPr>
          <a:r>
            <a:rPr lang="en-US"/>
            <a:t>Follow instructions</a:t>
          </a:r>
        </a:p>
      </dgm:t>
    </dgm:pt>
    <dgm:pt modelId="{B30B7EEC-AC37-4710-B6B8-6EA2365F24C8}" type="parTrans" cxnId="{14307E87-AA07-4259-9D14-F92A284142A7}">
      <dgm:prSet/>
      <dgm:spPr/>
      <dgm:t>
        <a:bodyPr/>
        <a:lstStyle/>
        <a:p>
          <a:endParaRPr lang="en-US"/>
        </a:p>
      </dgm:t>
    </dgm:pt>
    <dgm:pt modelId="{4B4F7A73-B7D0-4880-B70B-5F7EF730625F}" type="sibTrans" cxnId="{14307E87-AA07-4259-9D14-F92A284142A7}">
      <dgm:prSet/>
      <dgm:spPr/>
      <dgm:t>
        <a:bodyPr/>
        <a:lstStyle/>
        <a:p>
          <a:endParaRPr lang="en-US"/>
        </a:p>
      </dgm:t>
    </dgm:pt>
    <dgm:pt modelId="{7A3A043B-1C72-4A59-B94A-89617D9114B4}">
      <dgm:prSet/>
      <dgm:spPr/>
      <dgm:t>
        <a:bodyPr/>
        <a:lstStyle/>
        <a:p>
          <a:pPr algn="ctr">
            <a:buNone/>
          </a:pPr>
          <a:r>
            <a:rPr lang="en-US"/>
            <a:t>Medicare Parts A and B</a:t>
          </a:r>
        </a:p>
      </dgm:t>
    </dgm:pt>
    <dgm:pt modelId="{19F5DE4F-199A-4C0A-BCC8-9F4E901C2D91}" type="parTrans" cxnId="{614FD296-9F90-469E-9F74-AADD76D29C1E}">
      <dgm:prSet/>
      <dgm:spPr/>
      <dgm:t>
        <a:bodyPr/>
        <a:lstStyle/>
        <a:p>
          <a:endParaRPr lang="en-US"/>
        </a:p>
      </dgm:t>
    </dgm:pt>
    <dgm:pt modelId="{87A6E789-F410-4F3F-94CB-BA0D7F4D6CF3}" type="sibTrans" cxnId="{614FD296-9F90-469E-9F74-AADD76D29C1E}">
      <dgm:prSet/>
      <dgm:spPr/>
      <dgm:t>
        <a:bodyPr/>
        <a:lstStyle/>
        <a:p>
          <a:endParaRPr lang="en-US"/>
        </a:p>
      </dgm:t>
    </dgm:pt>
    <dgm:pt modelId="{577461F8-277F-4EB5-AD34-7DDCE012CEF3}">
      <dgm:prSet/>
      <dgm:spPr>
        <a:solidFill>
          <a:srgbClr val="00B050"/>
        </a:solidFill>
      </dgm:spPr>
      <dgm:t>
        <a:bodyPr/>
        <a:lstStyle/>
        <a:p>
          <a:pPr algn="ctr">
            <a:buFontTx/>
            <a:buNone/>
          </a:pPr>
          <a:r>
            <a:rPr lang="en-US" dirty="0"/>
            <a:t>on back of card</a:t>
          </a:r>
        </a:p>
      </dgm:t>
    </dgm:pt>
    <dgm:pt modelId="{81C81401-74D1-40E3-8202-C5EE91039E2A}" type="parTrans" cxnId="{CA7239AD-B819-419A-983D-4C872C4CFBF1}">
      <dgm:prSet/>
      <dgm:spPr/>
      <dgm:t>
        <a:bodyPr/>
        <a:lstStyle/>
        <a:p>
          <a:endParaRPr lang="en-US"/>
        </a:p>
      </dgm:t>
    </dgm:pt>
    <dgm:pt modelId="{6ABFA991-0298-4285-A356-A2A822C44B4F}" type="sibTrans" cxnId="{CA7239AD-B819-419A-983D-4C872C4CFBF1}">
      <dgm:prSet/>
      <dgm:spPr/>
      <dgm:t>
        <a:bodyPr/>
        <a:lstStyle/>
        <a:p>
          <a:endParaRPr lang="en-US"/>
        </a:p>
      </dgm:t>
    </dgm:pt>
    <dgm:pt modelId="{77BCCE6B-CCFB-4933-BE04-CF64D5ABEB5A}" type="pres">
      <dgm:prSet presAssocID="{F06EB77B-15A0-4657-9993-8A420A31D363}" presName="Name0" presStyleCnt="0">
        <dgm:presLayoutVars>
          <dgm:dir/>
          <dgm:resizeHandles val="exact"/>
        </dgm:presLayoutVars>
      </dgm:prSet>
      <dgm:spPr/>
    </dgm:pt>
    <dgm:pt modelId="{B3562647-4082-4F16-BE65-3E978F922C2E}" type="pres">
      <dgm:prSet presAssocID="{F06EB77B-15A0-4657-9993-8A420A31D363}" presName="bkgdShp" presStyleLbl="alignAccFollowNode1" presStyleIdx="0" presStyleCnt="1" custLinFactNeighborX="321" custLinFactNeighborY="-1699"/>
      <dgm:spPr/>
    </dgm:pt>
    <dgm:pt modelId="{3E1FD37D-2868-4B6A-B654-4F8D2D553139}" type="pres">
      <dgm:prSet presAssocID="{F06EB77B-15A0-4657-9993-8A420A31D363}" presName="linComp" presStyleCnt="0"/>
      <dgm:spPr/>
    </dgm:pt>
    <dgm:pt modelId="{A57AB0A6-08F2-4BC0-817A-37FB55699800}" type="pres">
      <dgm:prSet presAssocID="{EE6D8C13-340D-4B12-8BD2-7471BE043A54}" presName="compNode" presStyleCnt="0"/>
      <dgm:spPr/>
    </dgm:pt>
    <dgm:pt modelId="{93797579-5A88-431A-AA6C-DAE3B6384D5E}" type="pres">
      <dgm:prSet presAssocID="{EE6D8C13-340D-4B12-8BD2-7471BE043A54}" presName="node" presStyleLbl="node1" presStyleIdx="0" presStyleCnt="2">
        <dgm:presLayoutVars>
          <dgm:bulletEnabled val="1"/>
        </dgm:presLayoutVars>
      </dgm:prSet>
      <dgm:spPr/>
    </dgm:pt>
    <dgm:pt modelId="{7E4D1946-F772-443E-AD5E-6EF51A6E23DC}" type="pres">
      <dgm:prSet presAssocID="{EE6D8C13-340D-4B12-8BD2-7471BE043A54}" presName="invisiNode" presStyleLbl="node1" presStyleIdx="0" presStyleCnt="2"/>
      <dgm:spPr/>
    </dgm:pt>
    <dgm:pt modelId="{C3D3E310-5E6E-4ADA-A017-0C39E42C3C71}" type="pres">
      <dgm:prSet presAssocID="{EE6D8C13-340D-4B12-8BD2-7471BE043A54}" presName="imagNode" presStyleLbl="fgImgPlace1" presStyleIdx="0" presStyleCnt="2" custScaleX="103986" custScaleY="120677" custLinFactNeighborX="-1507" custLinFactNeighborY="3298"/>
      <dgm:spPr>
        <a:blipFill>
          <a:blip xmlns:r="http://schemas.openxmlformats.org/officeDocument/2006/relationships" r:embed="rId1">
            <a:extLst>
              <a:ext uri="{28A0092B-C50C-407E-A947-70E740481C1C}">
                <a14:useLocalDpi xmlns:a14="http://schemas.microsoft.com/office/drawing/2010/main" val="0"/>
              </a:ext>
            </a:extLst>
          </a:blip>
          <a:srcRect/>
          <a:stretch>
            <a:fillRect t="-5000" b="-5000"/>
          </a:stretch>
        </a:blipFill>
      </dgm:spPr>
    </dgm:pt>
    <dgm:pt modelId="{E5F03605-F4D8-47FE-BC68-0414048FE209}" type="pres">
      <dgm:prSet presAssocID="{3D74F19F-1B72-46DB-BFC7-81F52A6809F6}" presName="sibTrans" presStyleLbl="sibTrans2D1" presStyleIdx="0" presStyleCnt="0"/>
      <dgm:spPr/>
    </dgm:pt>
    <dgm:pt modelId="{3EB3A003-8C82-4593-A440-447FFDD6BDA7}" type="pres">
      <dgm:prSet presAssocID="{C31F92B7-27EB-4E93-B4BA-7B12FDF720FB}" presName="compNode" presStyleCnt="0"/>
      <dgm:spPr/>
    </dgm:pt>
    <dgm:pt modelId="{B2AD8C28-7F8F-49D3-B28D-798A2EA2C1D0}" type="pres">
      <dgm:prSet presAssocID="{C31F92B7-27EB-4E93-B4BA-7B12FDF720FB}" presName="node" presStyleLbl="node1" presStyleIdx="1" presStyleCnt="2">
        <dgm:presLayoutVars>
          <dgm:bulletEnabled val="1"/>
        </dgm:presLayoutVars>
      </dgm:prSet>
      <dgm:spPr/>
    </dgm:pt>
    <dgm:pt modelId="{94C0FDA2-453A-4193-A151-56C24EE9310C}" type="pres">
      <dgm:prSet presAssocID="{C31F92B7-27EB-4E93-B4BA-7B12FDF720FB}" presName="invisiNode" presStyleLbl="node1" presStyleIdx="1" presStyleCnt="2"/>
      <dgm:spPr/>
    </dgm:pt>
    <dgm:pt modelId="{107438FB-2A8F-4382-ACF0-DBC14C68E10E}" type="pres">
      <dgm:prSet presAssocID="{C31F92B7-27EB-4E93-B4BA-7B12FDF720FB}" presName="imagNode" presStyleLbl="fgImgPlace1" presStyleIdx="1" presStyleCnt="2" custScaleX="107817" custScaleY="120677"/>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Lst>
  <dgm:cxnLst>
    <dgm:cxn modelId="{F5796002-7C5D-46D2-B0FF-CB10A24F4EF4}" type="presOf" srcId="{EE6D8C13-340D-4B12-8BD2-7471BE043A54}" destId="{93797579-5A88-431A-AA6C-DAE3B6384D5E}" srcOrd="0" destOrd="0" presId="urn:microsoft.com/office/officeart/2005/8/layout/pList2"/>
    <dgm:cxn modelId="{23CECE1B-A155-4523-88BA-4A3E2884D653}" type="presOf" srcId="{F13836C6-3909-4E86-AE74-64222BB1F596}" destId="{93797579-5A88-431A-AA6C-DAE3B6384D5E}" srcOrd="0" destOrd="1" presId="urn:microsoft.com/office/officeart/2005/8/layout/pList2"/>
    <dgm:cxn modelId="{AE28635D-3D96-4667-A356-EEA1C2F68BC0}" type="presOf" srcId="{4A46F35E-52C9-4EBB-868C-37FCBFF78490}" destId="{B2AD8C28-7F8F-49D3-B28D-798A2EA2C1D0}" srcOrd="0" destOrd="2" presId="urn:microsoft.com/office/officeart/2005/8/layout/pList2"/>
    <dgm:cxn modelId="{49651643-9F40-4E9C-907B-404CBB62358B}" type="presOf" srcId="{F06EB77B-15A0-4657-9993-8A420A31D363}" destId="{77BCCE6B-CCFB-4933-BE04-CF64D5ABEB5A}" srcOrd="0" destOrd="0" presId="urn:microsoft.com/office/officeart/2005/8/layout/pList2"/>
    <dgm:cxn modelId="{8F95CB4A-A27E-41AF-918B-4BB0FB715AAD}" type="presOf" srcId="{3D74F19F-1B72-46DB-BFC7-81F52A6809F6}" destId="{E5F03605-F4D8-47FE-BC68-0414048FE209}" srcOrd="0" destOrd="0" presId="urn:microsoft.com/office/officeart/2005/8/layout/pList2"/>
    <dgm:cxn modelId="{5BE1CF6C-97B5-4A82-86E7-631D0D043B88}" type="presOf" srcId="{7A3A043B-1C72-4A59-B94A-89617D9114B4}" destId="{93797579-5A88-431A-AA6C-DAE3B6384D5E}" srcOrd="0" destOrd="2" presId="urn:microsoft.com/office/officeart/2005/8/layout/pList2"/>
    <dgm:cxn modelId="{35B40D50-7D64-406F-A705-BA2DF309B0DD}" srcId="{EE6D8C13-340D-4B12-8BD2-7471BE043A54}" destId="{F13836C6-3909-4E86-AE74-64222BB1F596}" srcOrd="0" destOrd="0" parTransId="{2B2E0DB1-7FC8-43C5-9087-6E3572A8A615}" sibTransId="{66FA3766-6E4C-4F7B-AC08-F377171ED600}"/>
    <dgm:cxn modelId="{1ED45875-76B6-432E-B877-85A67562EA18}" type="presOf" srcId="{577461F8-277F-4EB5-AD34-7DDCE012CEF3}" destId="{B2AD8C28-7F8F-49D3-B28D-798A2EA2C1D0}" srcOrd="0" destOrd="3" presId="urn:microsoft.com/office/officeart/2005/8/layout/pList2"/>
    <dgm:cxn modelId="{863C6281-F700-4FE1-8092-D766305D4399}" srcId="{F06EB77B-15A0-4657-9993-8A420A31D363}" destId="{EE6D8C13-340D-4B12-8BD2-7471BE043A54}" srcOrd="0" destOrd="0" parTransId="{636C78FD-9B7F-405D-9FB3-B15CE5173C68}" sibTransId="{3D74F19F-1B72-46DB-BFC7-81F52A6809F6}"/>
    <dgm:cxn modelId="{14307E87-AA07-4259-9D14-F92A284142A7}" srcId="{273A3095-7A2A-4E84-B555-73862E88D5FE}" destId="{4A46F35E-52C9-4EBB-868C-37FCBFF78490}" srcOrd="0" destOrd="0" parTransId="{B30B7EEC-AC37-4710-B6B8-6EA2365F24C8}" sibTransId="{4B4F7A73-B7D0-4880-B70B-5F7EF730625F}"/>
    <dgm:cxn modelId="{69ECC290-E4F2-4B39-9EE7-289DE738A6DA}" type="presOf" srcId="{C31F92B7-27EB-4E93-B4BA-7B12FDF720FB}" destId="{B2AD8C28-7F8F-49D3-B28D-798A2EA2C1D0}" srcOrd="0" destOrd="0" presId="urn:microsoft.com/office/officeart/2005/8/layout/pList2"/>
    <dgm:cxn modelId="{614FD296-9F90-469E-9F74-AADD76D29C1E}" srcId="{EE6D8C13-340D-4B12-8BD2-7471BE043A54}" destId="{7A3A043B-1C72-4A59-B94A-89617D9114B4}" srcOrd="1" destOrd="0" parTransId="{19F5DE4F-199A-4C0A-BCC8-9F4E901C2D91}" sibTransId="{87A6E789-F410-4F3F-94CB-BA0D7F4D6CF3}"/>
    <dgm:cxn modelId="{4207F69C-12B6-4291-BFA3-D8900A7ACFD5}" srcId="{C31F92B7-27EB-4E93-B4BA-7B12FDF720FB}" destId="{273A3095-7A2A-4E84-B555-73862E88D5FE}" srcOrd="0" destOrd="0" parTransId="{D7897B34-C062-4F07-B04D-D954658689BF}" sibTransId="{224A99D1-EC8B-4BB0-9FE3-57E7A03AD629}"/>
    <dgm:cxn modelId="{CA7239AD-B819-419A-983D-4C872C4CFBF1}" srcId="{273A3095-7A2A-4E84-B555-73862E88D5FE}" destId="{577461F8-277F-4EB5-AD34-7DDCE012CEF3}" srcOrd="1" destOrd="0" parTransId="{81C81401-74D1-40E3-8202-C5EE91039E2A}" sibTransId="{6ABFA991-0298-4285-A356-A2A822C44B4F}"/>
    <dgm:cxn modelId="{6B1BD1AD-EB18-4C26-97D5-8A2B5ABF6B16}" type="presOf" srcId="{273A3095-7A2A-4E84-B555-73862E88D5FE}" destId="{B2AD8C28-7F8F-49D3-B28D-798A2EA2C1D0}" srcOrd="0" destOrd="1" presId="urn:microsoft.com/office/officeart/2005/8/layout/pList2"/>
    <dgm:cxn modelId="{F6928CD3-F9C1-481D-B021-C73B13902F4C}" srcId="{F06EB77B-15A0-4657-9993-8A420A31D363}" destId="{C31F92B7-27EB-4E93-B4BA-7B12FDF720FB}" srcOrd="1" destOrd="0" parTransId="{9E019121-D41C-4A13-B377-7CFD4BDDED50}" sibTransId="{5C1794AA-3C23-4B5B-970D-EE7CF28F280F}"/>
    <dgm:cxn modelId="{4CD8CBB0-D08C-435F-9293-BC20537A0757}" type="presParOf" srcId="{77BCCE6B-CCFB-4933-BE04-CF64D5ABEB5A}" destId="{B3562647-4082-4F16-BE65-3E978F922C2E}" srcOrd="0" destOrd="0" presId="urn:microsoft.com/office/officeart/2005/8/layout/pList2"/>
    <dgm:cxn modelId="{19C8DE85-9534-4C75-B84A-DB13E493D590}" type="presParOf" srcId="{77BCCE6B-CCFB-4933-BE04-CF64D5ABEB5A}" destId="{3E1FD37D-2868-4B6A-B654-4F8D2D553139}" srcOrd="1" destOrd="0" presId="urn:microsoft.com/office/officeart/2005/8/layout/pList2"/>
    <dgm:cxn modelId="{7CB2F874-D0B8-4ACF-8740-8F6084062171}" type="presParOf" srcId="{3E1FD37D-2868-4B6A-B654-4F8D2D553139}" destId="{A57AB0A6-08F2-4BC0-817A-37FB55699800}" srcOrd="0" destOrd="0" presId="urn:microsoft.com/office/officeart/2005/8/layout/pList2"/>
    <dgm:cxn modelId="{FBC1AA11-A733-4D40-B716-026DC75F0485}" type="presParOf" srcId="{A57AB0A6-08F2-4BC0-817A-37FB55699800}" destId="{93797579-5A88-431A-AA6C-DAE3B6384D5E}" srcOrd="0" destOrd="0" presId="urn:microsoft.com/office/officeart/2005/8/layout/pList2"/>
    <dgm:cxn modelId="{A8A6613C-9D62-4E33-A048-4563BFA6D624}" type="presParOf" srcId="{A57AB0A6-08F2-4BC0-817A-37FB55699800}" destId="{7E4D1946-F772-443E-AD5E-6EF51A6E23DC}" srcOrd="1" destOrd="0" presId="urn:microsoft.com/office/officeart/2005/8/layout/pList2"/>
    <dgm:cxn modelId="{3C150DFC-CAD1-46C3-B921-4055A68BCA70}" type="presParOf" srcId="{A57AB0A6-08F2-4BC0-817A-37FB55699800}" destId="{C3D3E310-5E6E-4ADA-A017-0C39E42C3C71}" srcOrd="2" destOrd="0" presId="urn:microsoft.com/office/officeart/2005/8/layout/pList2"/>
    <dgm:cxn modelId="{F6130200-40B7-42B6-94E0-322AF38738DC}" type="presParOf" srcId="{3E1FD37D-2868-4B6A-B654-4F8D2D553139}" destId="{E5F03605-F4D8-47FE-BC68-0414048FE209}" srcOrd="1" destOrd="0" presId="urn:microsoft.com/office/officeart/2005/8/layout/pList2"/>
    <dgm:cxn modelId="{397E6FA9-9911-435E-AD4C-AE22FD5D0096}" type="presParOf" srcId="{3E1FD37D-2868-4B6A-B654-4F8D2D553139}" destId="{3EB3A003-8C82-4593-A440-447FFDD6BDA7}" srcOrd="2" destOrd="0" presId="urn:microsoft.com/office/officeart/2005/8/layout/pList2"/>
    <dgm:cxn modelId="{7794C6D4-FC6E-48B6-9DA9-4E4C99A0D310}" type="presParOf" srcId="{3EB3A003-8C82-4593-A440-447FFDD6BDA7}" destId="{B2AD8C28-7F8F-49D3-B28D-798A2EA2C1D0}" srcOrd="0" destOrd="0" presId="urn:microsoft.com/office/officeart/2005/8/layout/pList2"/>
    <dgm:cxn modelId="{48715F64-D1A8-4624-AD2B-2071F87DFAD7}" type="presParOf" srcId="{3EB3A003-8C82-4593-A440-447FFDD6BDA7}" destId="{94C0FDA2-453A-4193-A151-56C24EE9310C}" srcOrd="1" destOrd="0" presId="urn:microsoft.com/office/officeart/2005/8/layout/pList2"/>
    <dgm:cxn modelId="{3AB1A3D0-6BFA-461C-8747-38BB4CB4F4A4}" type="presParOf" srcId="{3EB3A003-8C82-4593-A440-447FFDD6BDA7}" destId="{107438FB-2A8F-4382-ACF0-DBC14C68E10E}"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4CACB86-62D2-4114-BFD2-0A972ABD1B72}" type="doc">
      <dgm:prSet loTypeId="urn:microsoft.com/office/officeart/2005/8/layout/pList2#1" loCatId="list" qsTypeId="urn:microsoft.com/office/officeart/2005/8/quickstyle/simple1" qsCatId="simple" csTypeId="urn:microsoft.com/office/officeart/2005/8/colors/accent1_3" csCatId="accent1" phldr="1"/>
      <dgm:spPr/>
    </dgm:pt>
    <dgm:pt modelId="{9033510A-A960-46C1-B5B5-3C79A535FB0A}">
      <dgm:prSet phldrT="[Text]"/>
      <dgm:spPr/>
      <dgm:t>
        <a:bodyPr/>
        <a:lstStyle/>
        <a:p>
          <a:r>
            <a:rPr lang="en-US" b="1"/>
            <a:t>Part A</a:t>
          </a:r>
        </a:p>
        <a:p>
          <a:r>
            <a:rPr lang="en-US"/>
            <a:t>Hospital Insurance</a:t>
          </a:r>
        </a:p>
      </dgm:t>
    </dgm:pt>
    <dgm:pt modelId="{53A9C246-8932-4289-8A4C-1D777CEB5FA5}" type="parTrans" cxnId="{EA6E74A5-EF07-4591-9FC8-7278D87D064E}">
      <dgm:prSet/>
      <dgm:spPr/>
      <dgm:t>
        <a:bodyPr/>
        <a:lstStyle/>
        <a:p>
          <a:endParaRPr lang="en-US"/>
        </a:p>
      </dgm:t>
    </dgm:pt>
    <dgm:pt modelId="{785E7791-0544-48A8-A5E7-EB26F5067D44}" type="sibTrans" cxnId="{EA6E74A5-EF07-4591-9FC8-7278D87D064E}">
      <dgm:prSet/>
      <dgm:spPr/>
      <dgm:t>
        <a:bodyPr/>
        <a:lstStyle/>
        <a:p>
          <a:endParaRPr lang="en-US"/>
        </a:p>
      </dgm:t>
    </dgm:pt>
    <dgm:pt modelId="{26975131-52D4-4793-BF01-92B291D6F468}">
      <dgm:prSet phldrT="[Text]"/>
      <dgm:spPr/>
      <dgm:t>
        <a:bodyPr/>
        <a:lstStyle/>
        <a:p>
          <a:r>
            <a:rPr lang="en-US" b="1" dirty="0"/>
            <a:t>Part B </a:t>
          </a:r>
          <a:r>
            <a:rPr lang="en-US" dirty="0"/>
            <a:t>Medical Insurance</a:t>
          </a:r>
        </a:p>
      </dgm:t>
    </dgm:pt>
    <dgm:pt modelId="{0BD5815E-7DF0-4671-B534-D32427928307}" type="parTrans" cxnId="{93BD9592-286D-464A-8E7C-49C8962196EB}">
      <dgm:prSet/>
      <dgm:spPr/>
      <dgm:t>
        <a:bodyPr/>
        <a:lstStyle/>
        <a:p>
          <a:endParaRPr lang="en-US"/>
        </a:p>
      </dgm:t>
    </dgm:pt>
    <dgm:pt modelId="{1EA4A323-6586-4CEF-B8E6-0E8CA4410E64}" type="sibTrans" cxnId="{93BD9592-286D-464A-8E7C-49C8962196EB}">
      <dgm:prSet/>
      <dgm:spPr/>
      <dgm:t>
        <a:bodyPr/>
        <a:lstStyle/>
        <a:p>
          <a:endParaRPr lang="en-US"/>
        </a:p>
      </dgm:t>
    </dgm:pt>
    <dgm:pt modelId="{CA17013D-9196-47E5-9C05-C6D17D1AB133}">
      <dgm:prSet phldrT="[Text]" custT="1"/>
      <dgm:spPr/>
      <dgm:t>
        <a:bodyPr/>
        <a:lstStyle/>
        <a:p>
          <a:r>
            <a:rPr lang="en-US" sz="2400" b="1" dirty="0"/>
            <a:t>Part C </a:t>
          </a:r>
          <a:r>
            <a:rPr lang="en-US" sz="2400" dirty="0"/>
            <a:t>Medicare Advantage (HMOs and PPOs)</a:t>
          </a:r>
        </a:p>
      </dgm:t>
    </dgm:pt>
    <dgm:pt modelId="{AF755775-3979-4865-AE24-BC94066A9401}" type="parTrans" cxnId="{EF2B3EC2-96FB-47E7-93EF-D791EF81863B}">
      <dgm:prSet/>
      <dgm:spPr/>
      <dgm:t>
        <a:bodyPr/>
        <a:lstStyle/>
        <a:p>
          <a:endParaRPr lang="en-US"/>
        </a:p>
      </dgm:t>
    </dgm:pt>
    <dgm:pt modelId="{07B5D019-24D2-4677-A492-09DF3299AB5A}" type="sibTrans" cxnId="{EF2B3EC2-96FB-47E7-93EF-D791EF81863B}">
      <dgm:prSet/>
      <dgm:spPr/>
      <dgm:t>
        <a:bodyPr/>
        <a:lstStyle/>
        <a:p>
          <a:endParaRPr lang="en-US"/>
        </a:p>
      </dgm:t>
    </dgm:pt>
    <dgm:pt modelId="{8E3A80F5-C75F-479B-B38F-7F9771821904}">
      <dgm:prSet phldrT="[Text]"/>
      <dgm:spPr/>
      <dgm:t>
        <a:bodyPr/>
        <a:lstStyle/>
        <a:p>
          <a:r>
            <a:rPr lang="en-US" b="1"/>
            <a:t>Part D </a:t>
          </a:r>
          <a:r>
            <a:rPr lang="en-US"/>
            <a:t>Medicare Prescription Drug Coverage</a:t>
          </a:r>
        </a:p>
      </dgm:t>
    </dgm:pt>
    <dgm:pt modelId="{9224D66F-F352-451F-B648-DFFA1F288D74}" type="parTrans" cxnId="{2EE95DAC-BDA5-4602-BCA3-2A6BA71E1308}">
      <dgm:prSet/>
      <dgm:spPr/>
      <dgm:t>
        <a:bodyPr/>
        <a:lstStyle/>
        <a:p>
          <a:endParaRPr lang="en-US"/>
        </a:p>
      </dgm:t>
    </dgm:pt>
    <dgm:pt modelId="{F729E615-FE13-4BAA-8174-A713C39781DC}" type="sibTrans" cxnId="{2EE95DAC-BDA5-4602-BCA3-2A6BA71E1308}">
      <dgm:prSet/>
      <dgm:spPr/>
      <dgm:t>
        <a:bodyPr/>
        <a:lstStyle/>
        <a:p>
          <a:endParaRPr lang="en-US"/>
        </a:p>
      </dgm:t>
    </dgm:pt>
    <dgm:pt modelId="{2588B9C7-4F9C-4E22-AE23-A9D1DF6AF52E}" type="pres">
      <dgm:prSet presAssocID="{E4CACB86-62D2-4114-BFD2-0A972ABD1B72}" presName="Name0" presStyleCnt="0">
        <dgm:presLayoutVars>
          <dgm:dir/>
          <dgm:resizeHandles val="exact"/>
        </dgm:presLayoutVars>
      </dgm:prSet>
      <dgm:spPr/>
    </dgm:pt>
    <dgm:pt modelId="{472DA4CD-E2B1-4053-B349-34FEAF8F72B9}" type="pres">
      <dgm:prSet presAssocID="{E4CACB86-62D2-4114-BFD2-0A972ABD1B72}" presName="bkgdShp" presStyleLbl="alignAccFollowNode1" presStyleIdx="0" presStyleCnt="1" custFlipVert="0" custScaleY="118449" custLinFactNeighborX="1468" custLinFactNeighborY="7522"/>
      <dgm:spPr>
        <a:solidFill>
          <a:schemeClr val="bg1">
            <a:alpha val="90000"/>
          </a:schemeClr>
        </a:solidFill>
      </dgm:spPr>
    </dgm:pt>
    <dgm:pt modelId="{CAADBC61-BF89-476B-975F-2888965C6CCD}" type="pres">
      <dgm:prSet presAssocID="{E4CACB86-62D2-4114-BFD2-0A972ABD1B72}" presName="linComp" presStyleCnt="0"/>
      <dgm:spPr/>
    </dgm:pt>
    <dgm:pt modelId="{BF78CBF0-A6A3-4F54-9ECC-E5606821F8DF}" type="pres">
      <dgm:prSet presAssocID="{9033510A-A960-46C1-B5B5-3C79A535FB0A}" presName="compNode" presStyleCnt="0"/>
      <dgm:spPr/>
    </dgm:pt>
    <dgm:pt modelId="{F31A1099-FA01-46BC-8230-046175C5E237}" type="pres">
      <dgm:prSet presAssocID="{9033510A-A960-46C1-B5B5-3C79A535FB0A}" presName="node" presStyleLbl="node1" presStyleIdx="0" presStyleCnt="4">
        <dgm:presLayoutVars>
          <dgm:bulletEnabled val="1"/>
        </dgm:presLayoutVars>
      </dgm:prSet>
      <dgm:spPr/>
    </dgm:pt>
    <dgm:pt modelId="{38040476-DEAF-4EF6-98E4-63CAA8178FF6}" type="pres">
      <dgm:prSet presAssocID="{9033510A-A960-46C1-B5B5-3C79A535FB0A}" presName="invisiNode" presStyleLbl="node1" presStyleIdx="0" presStyleCnt="4"/>
      <dgm:spPr/>
    </dgm:pt>
    <dgm:pt modelId="{D219954F-FA07-4C97-9724-5DAEDF676684}" type="pres">
      <dgm:prSet presAssocID="{9033510A-A960-46C1-B5B5-3C79A535FB0A}" presName="imagNode" presStyleLbl="fgImgPlace1" presStyleIdx="0" presStyleCnt="4" custScaleX="52013" custScaleY="88083" custLinFactNeighborX="-1143" custLinFactNeighborY="-6"/>
      <dgm:spPr>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9000" r="-9000"/>
          </a:stretch>
        </a:blipFill>
      </dgm:spPr>
    </dgm:pt>
    <dgm:pt modelId="{E156DD40-EF3F-4196-A66D-7CCF37163C10}" type="pres">
      <dgm:prSet presAssocID="{785E7791-0544-48A8-A5E7-EB26F5067D44}" presName="sibTrans" presStyleLbl="sibTrans2D1" presStyleIdx="0" presStyleCnt="0"/>
      <dgm:spPr/>
    </dgm:pt>
    <dgm:pt modelId="{70DA31C0-491F-4572-A203-5F4D0F1C8FE6}" type="pres">
      <dgm:prSet presAssocID="{26975131-52D4-4793-BF01-92B291D6F468}" presName="compNode" presStyleCnt="0"/>
      <dgm:spPr/>
    </dgm:pt>
    <dgm:pt modelId="{0D5E8004-1E82-4F41-87B2-5C38D8A7A398}" type="pres">
      <dgm:prSet presAssocID="{26975131-52D4-4793-BF01-92B291D6F468}" presName="node" presStyleLbl="node1" presStyleIdx="1" presStyleCnt="4">
        <dgm:presLayoutVars>
          <dgm:bulletEnabled val="1"/>
        </dgm:presLayoutVars>
      </dgm:prSet>
      <dgm:spPr/>
    </dgm:pt>
    <dgm:pt modelId="{697CDB9A-ACB4-421B-AC2C-DC780E935802}" type="pres">
      <dgm:prSet presAssocID="{26975131-52D4-4793-BF01-92B291D6F468}" presName="invisiNode" presStyleLbl="node1" presStyleIdx="1" presStyleCnt="4"/>
      <dgm:spPr/>
    </dgm:pt>
    <dgm:pt modelId="{C68A750C-BA5A-48BE-B565-2495A471BB50}" type="pres">
      <dgm:prSet presAssocID="{26975131-52D4-4793-BF01-92B291D6F468}" presName="imagNode" presStyleLbl="fgImgPlace1" presStyleIdx="1" presStyleCnt="4" custScaleX="52013" custScaleY="88083"/>
      <dgm:spPr>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t="-4000" b="-4000"/>
          </a:stretch>
        </a:blipFill>
      </dgm:spPr>
    </dgm:pt>
    <dgm:pt modelId="{5C04DC3D-6424-4ED3-8F1A-AD4E40F16EBB}" type="pres">
      <dgm:prSet presAssocID="{1EA4A323-6586-4CEF-B8E6-0E8CA4410E64}" presName="sibTrans" presStyleLbl="sibTrans2D1" presStyleIdx="0" presStyleCnt="0"/>
      <dgm:spPr/>
    </dgm:pt>
    <dgm:pt modelId="{0D320FC2-1FFA-4EA5-9120-2C6801D43481}" type="pres">
      <dgm:prSet presAssocID="{CA17013D-9196-47E5-9C05-C6D17D1AB133}" presName="compNode" presStyleCnt="0"/>
      <dgm:spPr/>
    </dgm:pt>
    <dgm:pt modelId="{29A1E58C-16A6-4450-98DA-4DE50BFA93DA}" type="pres">
      <dgm:prSet presAssocID="{CA17013D-9196-47E5-9C05-C6D17D1AB133}" presName="node" presStyleLbl="node1" presStyleIdx="2" presStyleCnt="4">
        <dgm:presLayoutVars>
          <dgm:bulletEnabled val="1"/>
        </dgm:presLayoutVars>
      </dgm:prSet>
      <dgm:spPr/>
    </dgm:pt>
    <dgm:pt modelId="{F4CD0800-0820-4D88-86DE-360CFCC4C9B6}" type="pres">
      <dgm:prSet presAssocID="{CA17013D-9196-47E5-9C05-C6D17D1AB133}" presName="invisiNode" presStyleLbl="node1" presStyleIdx="2" presStyleCnt="4"/>
      <dgm:spPr/>
    </dgm:pt>
    <dgm:pt modelId="{C7722945-6117-4DD6-B5C2-F1245AB5D518}" type="pres">
      <dgm:prSet presAssocID="{CA17013D-9196-47E5-9C05-C6D17D1AB133}" presName="imagNode" presStyleLbl="fgImgPlace1" presStyleIdx="2" presStyleCnt="4" custScaleX="52013" custScaleY="88083"/>
      <dgm:spPr>
        <a:blipFill>
          <a:blip xmlns:r="http://schemas.openxmlformats.org/officeDocument/2006/relationships" r:embed="rId5"/>
          <a:srcRect/>
          <a:stretch>
            <a:fillRect l="-2000" r="-2000"/>
          </a:stretch>
        </a:blipFill>
      </dgm:spPr>
    </dgm:pt>
    <dgm:pt modelId="{7BB66A68-060C-4F28-9A72-F50E4EE5171E}" type="pres">
      <dgm:prSet presAssocID="{07B5D019-24D2-4677-A492-09DF3299AB5A}" presName="sibTrans" presStyleLbl="sibTrans2D1" presStyleIdx="0" presStyleCnt="0"/>
      <dgm:spPr/>
    </dgm:pt>
    <dgm:pt modelId="{B7F29989-1EC3-4FB8-9D50-9CD6A76DD450}" type="pres">
      <dgm:prSet presAssocID="{8E3A80F5-C75F-479B-B38F-7F9771821904}" presName="compNode" presStyleCnt="0"/>
      <dgm:spPr/>
    </dgm:pt>
    <dgm:pt modelId="{EB1E732E-1DE7-48D7-900C-79C3BEF3A2BE}" type="pres">
      <dgm:prSet presAssocID="{8E3A80F5-C75F-479B-B38F-7F9771821904}" presName="node" presStyleLbl="node1" presStyleIdx="3" presStyleCnt="4">
        <dgm:presLayoutVars>
          <dgm:bulletEnabled val="1"/>
        </dgm:presLayoutVars>
      </dgm:prSet>
      <dgm:spPr/>
    </dgm:pt>
    <dgm:pt modelId="{FA52B741-8AAE-49E3-83C0-48797F02EFAC}" type="pres">
      <dgm:prSet presAssocID="{8E3A80F5-C75F-479B-B38F-7F9771821904}" presName="invisiNode" presStyleLbl="node1" presStyleIdx="3" presStyleCnt="4"/>
      <dgm:spPr/>
    </dgm:pt>
    <dgm:pt modelId="{9CF29DA1-7BA0-4547-92CE-440ACE66B975}" type="pres">
      <dgm:prSet presAssocID="{8E3A80F5-C75F-479B-B38F-7F9771821904}" presName="imagNode" presStyleLbl="fgImgPlace1" presStyleIdx="3" presStyleCnt="4" custScaleX="52013" custScaleY="88083"/>
      <dgm:spPr>
        <a:blipFill>
          <a:blip xmlns:r="http://schemas.openxmlformats.org/officeDocument/2006/relationships" r:embed="rId6">
            <a:extLst>
              <a:ext uri="{96DAC541-7B7A-43D3-8B79-37D633B846F1}">
                <asvg:svgBlip xmlns:asvg="http://schemas.microsoft.com/office/drawing/2016/SVG/main" r:embed="rId7"/>
              </a:ext>
            </a:extLst>
          </a:blip>
          <a:srcRect/>
          <a:stretch>
            <a:fillRect t="-2000" b="-2000"/>
          </a:stretch>
        </a:blipFill>
      </dgm:spPr>
    </dgm:pt>
  </dgm:ptLst>
  <dgm:cxnLst>
    <dgm:cxn modelId="{71C0CE1B-D6E3-4E0C-AC43-FDD43EE1C40F}" type="presOf" srcId="{E4CACB86-62D2-4114-BFD2-0A972ABD1B72}" destId="{2588B9C7-4F9C-4E22-AE23-A9D1DF6AF52E}" srcOrd="0" destOrd="0" presId="urn:microsoft.com/office/officeart/2005/8/layout/pList2#1"/>
    <dgm:cxn modelId="{C2523E21-0FA5-4BD6-8461-DF130CF55496}" type="presOf" srcId="{9033510A-A960-46C1-B5B5-3C79A535FB0A}" destId="{F31A1099-FA01-46BC-8230-046175C5E237}" srcOrd="0" destOrd="0" presId="urn:microsoft.com/office/officeart/2005/8/layout/pList2#1"/>
    <dgm:cxn modelId="{890E8837-AE9E-4A1C-8F45-267EFBCD6307}" type="presOf" srcId="{8E3A80F5-C75F-479B-B38F-7F9771821904}" destId="{EB1E732E-1DE7-48D7-900C-79C3BEF3A2BE}" srcOrd="0" destOrd="0" presId="urn:microsoft.com/office/officeart/2005/8/layout/pList2#1"/>
    <dgm:cxn modelId="{48437C63-D347-431D-8065-2E956CFDD3DC}" type="presOf" srcId="{07B5D019-24D2-4677-A492-09DF3299AB5A}" destId="{7BB66A68-060C-4F28-9A72-F50E4EE5171E}" srcOrd="0" destOrd="0" presId="urn:microsoft.com/office/officeart/2005/8/layout/pList2#1"/>
    <dgm:cxn modelId="{93BD9592-286D-464A-8E7C-49C8962196EB}" srcId="{E4CACB86-62D2-4114-BFD2-0A972ABD1B72}" destId="{26975131-52D4-4793-BF01-92B291D6F468}" srcOrd="1" destOrd="0" parTransId="{0BD5815E-7DF0-4671-B534-D32427928307}" sibTransId="{1EA4A323-6586-4CEF-B8E6-0E8CA4410E64}"/>
    <dgm:cxn modelId="{EA6E74A5-EF07-4591-9FC8-7278D87D064E}" srcId="{E4CACB86-62D2-4114-BFD2-0A972ABD1B72}" destId="{9033510A-A960-46C1-B5B5-3C79A535FB0A}" srcOrd="0" destOrd="0" parTransId="{53A9C246-8932-4289-8A4C-1D777CEB5FA5}" sibTransId="{785E7791-0544-48A8-A5E7-EB26F5067D44}"/>
    <dgm:cxn modelId="{2EE95DAC-BDA5-4602-BCA3-2A6BA71E1308}" srcId="{E4CACB86-62D2-4114-BFD2-0A972ABD1B72}" destId="{8E3A80F5-C75F-479B-B38F-7F9771821904}" srcOrd="3" destOrd="0" parTransId="{9224D66F-F352-451F-B648-DFFA1F288D74}" sibTransId="{F729E615-FE13-4BAA-8174-A713C39781DC}"/>
    <dgm:cxn modelId="{44106BBF-B804-4D64-8AB3-20D95F777841}" type="presOf" srcId="{785E7791-0544-48A8-A5E7-EB26F5067D44}" destId="{E156DD40-EF3F-4196-A66D-7CCF37163C10}" srcOrd="0" destOrd="0" presId="urn:microsoft.com/office/officeart/2005/8/layout/pList2#1"/>
    <dgm:cxn modelId="{EF2B3EC2-96FB-47E7-93EF-D791EF81863B}" srcId="{E4CACB86-62D2-4114-BFD2-0A972ABD1B72}" destId="{CA17013D-9196-47E5-9C05-C6D17D1AB133}" srcOrd="2" destOrd="0" parTransId="{AF755775-3979-4865-AE24-BC94066A9401}" sibTransId="{07B5D019-24D2-4677-A492-09DF3299AB5A}"/>
    <dgm:cxn modelId="{01D25CE0-7476-4472-A1AC-44F6A95BBFE2}" type="presOf" srcId="{1EA4A323-6586-4CEF-B8E6-0E8CA4410E64}" destId="{5C04DC3D-6424-4ED3-8F1A-AD4E40F16EBB}" srcOrd="0" destOrd="0" presId="urn:microsoft.com/office/officeart/2005/8/layout/pList2#1"/>
    <dgm:cxn modelId="{6B21AEED-EF61-4241-89BD-51A075B13187}" type="presOf" srcId="{CA17013D-9196-47E5-9C05-C6D17D1AB133}" destId="{29A1E58C-16A6-4450-98DA-4DE50BFA93DA}" srcOrd="0" destOrd="0" presId="urn:microsoft.com/office/officeart/2005/8/layout/pList2#1"/>
    <dgm:cxn modelId="{0C648EFC-A74A-4700-9D67-50759D089AA1}" type="presOf" srcId="{26975131-52D4-4793-BF01-92B291D6F468}" destId="{0D5E8004-1E82-4F41-87B2-5C38D8A7A398}" srcOrd="0" destOrd="0" presId="urn:microsoft.com/office/officeart/2005/8/layout/pList2#1"/>
    <dgm:cxn modelId="{5EB01DDA-9987-4047-A14B-038F6791ED63}" type="presParOf" srcId="{2588B9C7-4F9C-4E22-AE23-A9D1DF6AF52E}" destId="{472DA4CD-E2B1-4053-B349-34FEAF8F72B9}" srcOrd="0" destOrd="0" presId="urn:microsoft.com/office/officeart/2005/8/layout/pList2#1"/>
    <dgm:cxn modelId="{1A508800-5083-4C6E-94E1-7B2C8A98C1EC}" type="presParOf" srcId="{2588B9C7-4F9C-4E22-AE23-A9D1DF6AF52E}" destId="{CAADBC61-BF89-476B-975F-2888965C6CCD}" srcOrd="1" destOrd="0" presId="urn:microsoft.com/office/officeart/2005/8/layout/pList2#1"/>
    <dgm:cxn modelId="{FA3C8C16-B6F5-4983-AE8E-F05CDA011781}" type="presParOf" srcId="{CAADBC61-BF89-476B-975F-2888965C6CCD}" destId="{BF78CBF0-A6A3-4F54-9ECC-E5606821F8DF}" srcOrd="0" destOrd="0" presId="urn:microsoft.com/office/officeart/2005/8/layout/pList2#1"/>
    <dgm:cxn modelId="{F5E34491-6E37-4234-9D70-C004ABE05AA2}" type="presParOf" srcId="{BF78CBF0-A6A3-4F54-9ECC-E5606821F8DF}" destId="{F31A1099-FA01-46BC-8230-046175C5E237}" srcOrd="0" destOrd="0" presId="urn:microsoft.com/office/officeart/2005/8/layout/pList2#1"/>
    <dgm:cxn modelId="{710CF73A-327B-4998-AAC1-3C51956DA20D}" type="presParOf" srcId="{BF78CBF0-A6A3-4F54-9ECC-E5606821F8DF}" destId="{38040476-DEAF-4EF6-98E4-63CAA8178FF6}" srcOrd="1" destOrd="0" presId="urn:microsoft.com/office/officeart/2005/8/layout/pList2#1"/>
    <dgm:cxn modelId="{EF688CF6-089D-41C6-B071-725C6EE877F5}" type="presParOf" srcId="{BF78CBF0-A6A3-4F54-9ECC-E5606821F8DF}" destId="{D219954F-FA07-4C97-9724-5DAEDF676684}" srcOrd="2" destOrd="0" presId="urn:microsoft.com/office/officeart/2005/8/layout/pList2#1"/>
    <dgm:cxn modelId="{1E446826-E29A-4B26-9B53-94FD2E1B3F34}" type="presParOf" srcId="{CAADBC61-BF89-476B-975F-2888965C6CCD}" destId="{E156DD40-EF3F-4196-A66D-7CCF37163C10}" srcOrd="1" destOrd="0" presId="urn:microsoft.com/office/officeart/2005/8/layout/pList2#1"/>
    <dgm:cxn modelId="{35401407-55CB-4862-9F96-63DF9561CEE0}" type="presParOf" srcId="{CAADBC61-BF89-476B-975F-2888965C6CCD}" destId="{70DA31C0-491F-4572-A203-5F4D0F1C8FE6}" srcOrd="2" destOrd="0" presId="urn:microsoft.com/office/officeart/2005/8/layout/pList2#1"/>
    <dgm:cxn modelId="{3404A7E7-A6F7-4D21-96A1-7DD2A148A2C3}" type="presParOf" srcId="{70DA31C0-491F-4572-A203-5F4D0F1C8FE6}" destId="{0D5E8004-1E82-4F41-87B2-5C38D8A7A398}" srcOrd="0" destOrd="0" presId="urn:microsoft.com/office/officeart/2005/8/layout/pList2#1"/>
    <dgm:cxn modelId="{23F869D2-DEA6-49EA-907F-DB19E116EE6C}" type="presParOf" srcId="{70DA31C0-491F-4572-A203-5F4D0F1C8FE6}" destId="{697CDB9A-ACB4-421B-AC2C-DC780E935802}" srcOrd="1" destOrd="0" presId="urn:microsoft.com/office/officeart/2005/8/layout/pList2#1"/>
    <dgm:cxn modelId="{6C520FFE-5361-4C06-8614-76AB14FE50CD}" type="presParOf" srcId="{70DA31C0-491F-4572-A203-5F4D0F1C8FE6}" destId="{C68A750C-BA5A-48BE-B565-2495A471BB50}" srcOrd="2" destOrd="0" presId="urn:microsoft.com/office/officeart/2005/8/layout/pList2#1"/>
    <dgm:cxn modelId="{C84F801E-AA3B-4CC5-BDD0-6A14CF7D0BC6}" type="presParOf" srcId="{CAADBC61-BF89-476B-975F-2888965C6CCD}" destId="{5C04DC3D-6424-4ED3-8F1A-AD4E40F16EBB}" srcOrd="3" destOrd="0" presId="urn:microsoft.com/office/officeart/2005/8/layout/pList2#1"/>
    <dgm:cxn modelId="{84F54FF3-4281-4A1B-9D37-38421DAAB051}" type="presParOf" srcId="{CAADBC61-BF89-476B-975F-2888965C6CCD}" destId="{0D320FC2-1FFA-4EA5-9120-2C6801D43481}" srcOrd="4" destOrd="0" presId="urn:microsoft.com/office/officeart/2005/8/layout/pList2#1"/>
    <dgm:cxn modelId="{570FDE14-B1CA-4D1A-9865-D06BF0B74DA4}" type="presParOf" srcId="{0D320FC2-1FFA-4EA5-9120-2C6801D43481}" destId="{29A1E58C-16A6-4450-98DA-4DE50BFA93DA}" srcOrd="0" destOrd="0" presId="urn:microsoft.com/office/officeart/2005/8/layout/pList2#1"/>
    <dgm:cxn modelId="{A0700DF9-F429-4A1B-A8F7-0BBBC18C6CCB}" type="presParOf" srcId="{0D320FC2-1FFA-4EA5-9120-2C6801D43481}" destId="{F4CD0800-0820-4D88-86DE-360CFCC4C9B6}" srcOrd="1" destOrd="0" presId="urn:microsoft.com/office/officeart/2005/8/layout/pList2#1"/>
    <dgm:cxn modelId="{DD0A3140-D2DA-410A-9DD1-0E6F771FBE3F}" type="presParOf" srcId="{0D320FC2-1FFA-4EA5-9120-2C6801D43481}" destId="{C7722945-6117-4DD6-B5C2-F1245AB5D518}" srcOrd="2" destOrd="0" presId="urn:microsoft.com/office/officeart/2005/8/layout/pList2#1"/>
    <dgm:cxn modelId="{74820069-14B0-43E7-92F8-637B7AB1A022}" type="presParOf" srcId="{CAADBC61-BF89-476B-975F-2888965C6CCD}" destId="{7BB66A68-060C-4F28-9A72-F50E4EE5171E}" srcOrd="5" destOrd="0" presId="urn:microsoft.com/office/officeart/2005/8/layout/pList2#1"/>
    <dgm:cxn modelId="{793390F1-09BC-4B88-B554-B8C0CD5B7316}" type="presParOf" srcId="{CAADBC61-BF89-476B-975F-2888965C6CCD}" destId="{B7F29989-1EC3-4FB8-9D50-9CD6A76DD450}" srcOrd="6" destOrd="0" presId="urn:microsoft.com/office/officeart/2005/8/layout/pList2#1"/>
    <dgm:cxn modelId="{7F2B9634-9A4E-4851-B30B-4AC8489F9BAD}" type="presParOf" srcId="{B7F29989-1EC3-4FB8-9D50-9CD6A76DD450}" destId="{EB1E732E-1DE7-48D7-900C-79C3BEF3A2BE}" srcOrd="0" destOrd="0" presId="urn:microsoft.com/office/officeart/2005/8/layout/pList2#1"/>
    <dgm:cxn modelId="{6AB48115-7AD4-4D1C-845F-3FD200D1D993}" type="presParOf" srcId="{B7F29989-1EC3-4FB8-9D50-9CD6A76DD450}" destId="{FA52B741-8AAE-49E3-83C0-48797F02EFAC}" srcOrd="1" destOrd="0" presId="urn:microsoft.com/office/officeart/2005/8/layout/pList2#1"/>
    <dgm:cxn modelId="{F87EA518-3A9E-454E-8C32-03450685D37F}" type="presParOf" srcId="{B7F29989-1EC3-4FB8-9D50-9CD6A76DD450}" destId="{9CF29DA1-7BA0-4547-92CE-440ACE66B975}"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3BA11A2-8B39-42D9-99CA-34C02911C510}"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US"/>
        </a:p>
      </dgm:t>
    </dgm:pt>
    <dgm:pt modelId="{0817830C-DF10-48BE-8B4B-0F13CDA3BD11}">
      <dgm:prSet/>
      <dgm:spPr/>
      <dgm:t>
        <a:bodyPr/>
        <a:lstStyle/>
        <a:p>
          <a:r>
            <a:rPr lang="en-US" dirty="0">
              <a:latin typeface="+mn-lt"/>
            </a:rPr>
            <a:t>New to Medicare</a:t>
          </a:r>
        </a:p>
      </dgm:t>
    </dgm:pt>
    <dgm:pt modelId="{A99EFE2A-3068-497A-97A3-71EB17087F39}" type="parTrans" cxnId="{1CB8DC54-64B7-4EF4-B2D5-0CD0A408CAEF}">
      <dgm:prSet/>
      <dgm:spPr/>
      <dgm:t>
        <a:bodyPr/>
        <a:lstStyle/>
        <a:p>
          <a:endParaRPr lang="en-US">
            <a:latin typeface="+mn-lt"/>
          </a:endParaRPr>
        </a:p>
      </dgm:t>
    </dgm:pt>
    <dgm:pt modelId="{C2DBD2EA-4EAE-44D3-8CBA-C6EC6D22C783}" type="sibTrans" cxnId="{1CB8DC54-64B7-4EF4-B2D5-0CD0A408CAEF}">
      <dgm:prSet/>
      <dgm:spPr/>
      <dgm:t>
        <a:bodyPr/>
        <a:lstStyle/>
        <a:p>
          <a:endParaRPr lang="en-US">
            <a:latin typeface="+mn-lt"/>
          </a:endParaRPr>
        </a:p>
      </dgm:t>
    </dgm:pt>
    <dgm:pt modelId="{5D00FA2A-4373-49E4-B2FC-02C0127DBFCF}">
      <dgm:prSet/>
      <dgm:spPr/>
      <dgm:t>
        <a:bodyPr/>
        <a:lstStyle/>
        <a:p>
          <a:r>
            <a:rPr lang="en-US">
              <a:latin typeface="+mn-lt"/>
            </a:rPr>
            <a:t>7 month initial enrollment period</a:t>
          </a:r>
        </a:p>
      </dgm:t>
    </dgm:pt>
    <dgm:pt modelId="{02AE5268-8CEC-4C6D-B60A-5F7E12F92981}" type="parTrans" cxnId="{C6E6F003-DAFD-4608-A338-D47771921967}">
      <dgm:prSet/>
      <dgm:spPr/>
      <dgm:t>
        <a:bodyPr/>
        <a:lstStyle/>
        <a:p>
          <a:endParaRPr lang="en-US">
            <a:latin typeface="+mn-lt"/>
          </a:endParaRPr>
        </a:p>
      </dgm:t>
    </dgm:pt>
    <dgm:pt modelId="{F7E16FF8-2D72-4EFE-A1DA-45B53B54D690}" type="sibTrans" cxnId="{C6E6F003-DAFD-4608-A338-D47771921967}">
      <dgm:prSet/>
      <dgm:spPr/>
      <dgm:t>
        <a:bodyPr/>
        <a:lstStyle/>
        <a:p>
          <a:endParaRPr lang="en-US">
            <a:latin typeface="+mn-lt"/>
          </a:endParaRPr>
        </a:p>
      </dgm:t>
    </dgm:pt>
    <dgm:pt modelId="{CE757B32-B63F-4AD7-A5CA-FBB222B031BB}">
      <dgm:prSet/>
      <dgm:spPr/>
      <dgm:t>
        <a:bodyPr/>
        <a:lstStyle/>
        <a:p>
          <a:r>
            <a:rPr lang="en-US">
              <a:latin typeface="+mn-lt"/>
            </a:rPr>
            <a:t>Annual fall open enrollment</a:t>
          </a:r>
        </a:p>
      </dgm:t>
    </dgm:pt>
    <dgm:pt modelId="{83229695-EB50-429A-A40A-E4D5BCD5DE58}" type="parTrans" cxnId="{C3770E4A-D222-4EFC-8F84-7C7CE538705D}">
      <dgm:prSet/>
      <dgm:spPr/>
      <dgm:t>
        <a:bodyPr/>
        <a:lstStyle/>
        <a:p>
          <a:endParaRPr lang="en-US">
            <a:latin typeface="+mn-lt"/>
          </a:endParaRPr>
        </a:p>
      </dgm:t>
    </dgm:pt>
    <dgm:pt modelId="{93291DB2-73C6-4C65-B022-671BA837DD4D}" type="sibTrans" cxnId="{C3770E4A-D222-4EFC-8F84-7C7CE538705D}">
      <dgm:prSet/>
      <dgm:spPr/>
      <dgm:t>
        <a:bodyPr/>
        <a:lstStyle/>
        <a:p>
          <a:endParaRPr lang="en-US">
            <a:latin typeface="+mn-lt"/>
          </a:endParaRPr>
        </a:p>
      </dgm:t>
    </dgm:pt>
    <dgm:pt modelId="{B781E653-AA8F-4D54-B0AE-8DE6D4CAA4AC}">
      <dgm:prSet/>
      <dgm:spPr/>
      <dgm:t>
        <a:bodyPr/>
        <a:lstStyle/>
        <a:p>
          <a:pPr rtl="0"/>
          <a:r>
            <a:rPr lang="en-US">
              <a:latin typeface="+mn-lt"/>
            </a:rPr>
            <a:t>October 15 – December 7 </a:t>
          </a:r>
        </a:p>
      </dgm:t>
    </dgm:pt>
    <dgm:pt modelId="{9B3C4283-0262-41F8-9CE3-F8C488530523}" type="parTrans" cxnId="{0FAE6BAC-1D87-4EF2-8D53-7D77481243DD}">
      <dgm:prSet/>
      <dgm:spPr/>
      <dgm:t>
        <a:bodyPr/>
        <a:lstStyle/>
        <a:p>
          <a:endParaRPr lang="en-US">
            <a:latin typeface="+mn-lt"/>
          </a:endParaRPr>
        </a:p>
      </dgm:t>
    </dgm:pt>
    <dgm:pt modelId="{A0C2F6B3-A600-4BC1-8F2C-1E53749F56B6}" type="sibTrans" cxnId="{0FAE6BAC-1D87-4EF2-8D53-7D77481243DD}">
      <dgm:prSet/>
      <dgm:spPr/>
      <dgm:t>
        <a:bodyPr/>
        <a:lstStyle/>
        <a:p>
          <a:endParaRPr lang="en-US">
            <a:latin typeface="+mn-lt"/>
          </a:endParaRPr>
        </a:p>
      </dgm:t>
    </dgm:pt>
    <dgm:pt modelId="{E8351B0C-ADB5-4A2E-90FD-E4F680ED3C05}">
      <dgm:prSet/>
      <dgm:spPr/>
      <dgm:t>
        <a:bodyPr/>
        <a:lstStyle/>
        <a:p>
          <a:r>
            <a:rPr lang="en-US">
              <a:latin typeface="+mn-lt"/>
            </a:rPr>
            <a:t>Coverage starts January 1</a:t>
          </a:r>
        </a:p>
      </dgm:t>
    </dgm:pt>
    <dgm:pt modelId="{025BD798-DC80-40D2-86F3-73443CDEF33C}" type="parTrans" cxnId="{B02F813D-3998-4310-B613-395DC644C2E0}">
      <dgm:prSet/>
      <dgm:spPr/>
      <dgm:t>
        <a:bodyPr/>
        <a:lstStyle/>
        <a:p>
          <a:endParaRPr lang="en-US">
            <a:latin typeface="+mn-lt"/>
          </a:endParaRPr>
        </a:p>
      </dgm:t>
    </dgm:pt>
    <dgm:pt modelId="{08C65D02-F17B-4DB7-8181-9EFA19A6737D}" type="sibTrans" cxnId="{B02F813D-3998-4310-B613-395DC644C2E0}">
      <dgm:prSet/>
      <dgm:spPr/>
      <dgm:t>
        <a:bodyPr/>
        <a:lstStyle/>
        <a:p>
          <a:endParaRPr lang="en-US">
            <a:latin typeface="+mn-lt"/>
          </a:endParaRPr>
        </a:p>
      </dgm:t>
    </dgm:pt>
    <dgm:pt modelId="{978B0B23-57AB-47AC-8FEE-9A07C5E03F35}">
      <dgm:prSet/>
      <dgm:spPr/>
      <dgm:t>
        <a:bodyPr/>
        <a:lstStyle/>
        <a:p>
          <a:r>
            <a:rPr lang="en-US">
              <a:latin typeface="+mn-lt"/>
            </a:rPr>
            <a:t>Special Enrollment Periods</a:t>
          </a:r>
        </a:p>
      </dgm:t>
    </dgm:pt>
    <dgm:pt modelId="{9556055C-3388-4EE7-90A4-F4E4E04F853E}" type="parTrans" cxnId="{260B0FB2-6C15-460F-A10C-3EBC76633900}">
      <dgm:prSet/>
      <dgm:spPr/>
      <dgm:t>
        <a:bodyPr/>
        <a:lstStyle/>
        <a:p>
          <a:endParaRPr lang="en-US">
            <a:latin typeface="+mn-lt"/>
          </a:endParaRPr>
        </a:p>
      </dgm:t>
    </dgm:pt>
    <dgm:pt modelId="{79679062-CFF3-4415-838D-3D33DA80732A}" type="sibTrans" cxnId="{260B0FB2-6C15-460F-A10C-3EBC76633900}">
      <dgm:prSet/>
      <dgm:spPr/>
      <dgm:t>
        <a:bodyPr/>
        <a:lstStyle/>
        <a:p>
          <a:endParaRPr lang="en-US">
            <a:latin typeface="+mn-lt"/>
          </a:endParaRPr>
        </a:p>
      </dgm:t>
    </dgm:pt>
    <dgm:pt modelId="{9B04D274-9570-490E-BDA9-6A824C7EAE60}">
      <dgm:prSet/>
      <dgm:spPr/>
      <dgm:t>
        <a:bodyPr/>
        <a:lstStyle/>
        <a:p>
          <a:r>
            <a:rPr lang="en-US">
              <a:latin typeface="+mn-lt"/>
            </a:rPr>
            <a:t>Low income, involuntary loss of credible coverage, moved outside of plan’s service area, etc.</a:t>
          </a:r>
        </a:p>
      </dgm:t>
    </dgm:pt>
    <dgm:pt modelId="{226B396F-EE9D-4CD5-800D-49973FA7E729}" type="parTrans" cxnId="{286DC0A8-13C1-448F-8F37-1E4E013B2D00}">
      <dgm:prSet/>
      <dgm:spPr/>
      <dgm:t>
        <a:bodyPr/>
        <a:lstStyle/>
        <a:p>
          <a:endParaRPr lang="en-US">
            <a:latin typeface="+mn-lt"/>
          </a:endParaRPr>
        </a:p>
      </dgm:t>
    </dgm:pt>
    <dgm:pt modelId="{B44CCBBF-7219-4643-8915-4AFA60158404}" type="sibTrans" cxnId="{286DC0A8-13C1-448F-8F37-1E4E013B2D00}">
      <dgm:prSet/>
      <dgm:spPr/>
      <dgm:t>
        <a:bodyPr/>
        <a:lstStyle/>
        <a:p>
          <a:endParaRPr lang="en-US">
            <a:latin typeface="+mn-lt"/>
          </a:endParaRPr>
        </a:p>
      </dgm:t>
    </dgm:pt>
    <dgm:pt modelId="{06DDD8D2-48D9-4AC8-8359-BD1112007F05}">
      <dgm:prSet/>
      <dgm:spPr/>
      <dgm:t>
        <a:bodyPr/>
        <a:lstStyle/>
        <a:p>
          <a:r>
            <a:rPr lang="en-US">
              <a:latin typeface="+mn-lt"/>
            </a:rPr>
            <a:t>Ways to join</a:t>
          </a:r>
        </a:p>
      </dgm:t>
    </dgm:pt>
    <dgm:pt modelId="{85600AD3-5CD1-415A-8F77-0E5B3E1AEDC0}" type="parTrans" cxnId="{DDDB6A1E-864B-4583-A793-10F0F3C6AF59}">
      <dgm:prSet/>
      <dgm:spPr/>
      <dgm:t>
        <a:bodyPr/>
        <a:lstStyle/>
        <a:p>
          <a:endParaRPr lang="en-US">
            <a:latin typeface="+mn-lt"/>
          </a:endParaRPr>
        </a:p>
      </dgm:t>
    </dgm:pt>
    <dgm:pt modelId="{2747C914-69E0-4A7C-BC9D-08FEA32F3861}" type="sibTrans" cxnId="{DDDB6A1E-864B-4583-A793-10F0F3C6AF59}">
      <dgm:prSet/>
      <dgm:spPr/>
      <dgm:t>
        <a:bodyPr/>
        <a:lstStyle/>
        <a:p>
          <a:endParaRPr lang="en-US">
            <a:latin typeface="+mn-lt"/>
          </a:endParaRPr>
        </a:p>
      </dgm:t>
    </dgm:pt>
    <dgm:pt modelId="{55F2B413-A8DD-40BF-822C-81C566D17647}">
      <dgm:prSet/>
      <dgm:spPr/>
      <dgm:t>
        <a:bodyPr/>
        <a:lstStyle/>
        <a:p>
          <a:pPr rtl="0"/>
          <a:r>
            <a:rPr lang="en-US" b="1">
              <a:latin typeface="+mn-lt"/>
            </a:rPr>
            <a:t>Call us 248-262-0545</a:t>
          </a:r>
        </a:p>
      </dgm:t>
    </dgm:pt>
    <dgm:pt modelId="{64D5065B-00B0-4D85-A516-29A1EA3F8A32}" type="parTrans" cxnId="{C9C6C398-4BB0-41EA-9BE7-A385DC9CF216}">
      <dgm:prSet/>
      <dgm:spPr/>
      <dgm:t>
        <a:bodyPr/>
        <a:lstStyle/>
        <a:p>
          <a:endParaRPr lang="en-US">
            <a:latin typeface="+mn-lt"/>
          </a:endParaRPr>
        </a:p>
      </dgm:t>
    </dgm:pt>
    <dgm:pt modelId="{18E5CFBA-6A31-47C1-BB29-AE2228489458}" type="sibTrans" cxnId="{C9C6C398-4BB0-41EA-9BE7-A385DC9CF216}">
      <dgm:prSet/>
      <dgm:spPr/>
      <dgm:t>
        <a:bodyPr/>
        <a:lstStyle/>
        <a:p>
          <a:endParaRPr lang="en-US">
            <a:latin typeface="+mn-lt"/>
          </a:endParaRPr>
        </a:p>
      </dgm:t>
    </dgm:pt>
    <dgm:pt modelId="{539B5114-DA62-419D-984F-9F822B6C543C}">
      <dgm:prSet phldr="0"/>
      <dgm:spPr/>
      <dgm:t>
        <a:bodyPr/>
        <a:lstStyle/>
        <a:p>
          <a:pPr rtl="0"/>
          <a:r>
            <a:rPr lang="en-US" dirty="0">
              <a:latin typeface="+mn-lt"/>
            </a:rPr>
            <a:t>Call the Plan directly</a:t>
          </a:r>
        </a:p>
      </dgm:t>
    </dgm:pt>
    <dgm:pt modelId="{8AF2F3D1-FAD9-4CA3-ABF7-E20536D990A3}" type="parTrans" cxnId="{108D3B64-1CA7-41AE-8469-8470D5A7A76E}">
      <dgm:prSet/>
      <dgm:spPr/>
      <dgm:t>
        <a:bodyPr/>
        <a:lstStyle/>
        <a:p>
          <a:endParaRPr lang="en-US">
            <a:latin typeface="+mn-lt"/>
          </a:endParaRPr>
        </a:p>
      </dgm:t>
    </dgm:pt>
    <dgm:pt modelId="{384702EA-7F9C-4A12-ABCF-4D5FA98E82C7}" type="sibTrans" cxnId="{108D3B64-1CA7-41AE-8469-8470D5A7A76E}">
      <dgm:prSet/>
      <dgm:spPr/>
      <dgm:t>
        <a:bodyPr/>
        <a:lstStyle/>
        <a:p>
          <a:endParaRPr lang="en-US">
            <a:latin typeface="+mn-lt"/>
          </a:endParaRPr>
        </a:p>
      </dgm:t>
    </dgm:pt>
    <dgm:pt modelId="{17260E72-4314-4EA1-9665-461CF4C790CC}">
      <dgm:prSet phldr="0"/>
      <dgm:spPr/>
      <dgm:t>
        <a:bodyPr/>
        <a:lstStyle/>
        <a:p>
          <a:pPr rtl="0"/>
          <a:r>
            <a:rPr lang="en-US">
              <a:latin typeface="+mn-lt"/>
            </a:rPr>
            <a:t>Visit Medicare.gov</a:t>
          </a:r>
        </a:p>
      </dgm:t>
    </dgm:pt>
    <dgm:pt modelId="{2F71286E-808E-495E-A7F9-D0AA48569FC9}" type="parTrans" cxnId="{64EFA57E-FDA4-4A00-9FAE-C782FE0B6A6C}">
      <dgm:prSet/>
      <dgm:spPr/>
      <dgm:t>
        <a:bodyPr/>
        <a:lstStyle/>
        <a:p>
          <a:endParaRPr lang="en-US">
            <a:latin typeface="+mn-lt"/>
          </a:endParaRPr>
        </a:p>
      </dgm:t>
    </dgm:pt>
    <dgm:pt modelId="{8CD09B59-9419-4B35-8E8C-4A79C22A8F49}" type="sibTrans" cxnId="{64EFA57E-FDA4-4A00-9FAE-C782FE0B6A6C}">
      <dgm:prSet/>
      <dgm:spPr/>
      <dgm:t>
        <a:bodyPr/>
        <a:lstStyle/>
        <a:p>
          <a:endParaRPr lang="en-US">
            <a:latin typeface="+mn-lt"/>
          </a:endParaRPr>
        </a:p>
      </dgm:t>
    </dgm:pt>
    <dgm:pt modelId="{0726EF7A-23A8-4E52-8478-D30A6EE8EED7}">
      <dgm:prSet phldr="0"/>
      <dgm:spPr/>
      <dgm:t>
        <a:bodyPr/>
        <a:lstStyle/>
        <a:p>
          <a:endParaRPr lang="en-US">
            <a:latin typeface="+mn-lt"/>
          </a:endParaRPr>
        </a:p>
      </dgm:t>
    </dgm:pt>
    <dgm:pt modelId="{5E3475D7-E295-4B9B-BE95-F7990D7250E5}" type="parTrans" cxnId="{84E1A92F-2E94-40E3-9A42-D119FB854A96}">
      <dgm:prSet/>
      <dgm:spPr/>
      <dgm:t>
        <a:bodyPr/>
        <a:lstStyle/>
        <a:p>
          <a:endParaRPr lang="en-US">
            <a:latin typeface="+mn-lt"/>
          </a:endParaRPr>
        </a:p>
      </dgm:t>
    </dgm:pt>
    <dgm:pt modelId="{C8B54942-CCF5-490B-B59A-6083307AE688}" type="sibTrans" cxnId="{84E1A92F-2E94-40E3-9A42-D119FB854A96}">
      <dgm:prSet/>
      <dgm:spPr/>
      <dgm:t>
        <a:bodyPr/>
        <a:lstStyle/>
        <a:p>
          <a:endParaRPr lang="en-US">
            <a:latin typeface="+mn-lt"/>
          </a:endParaRPr>
        </a:p>
      </dgm:t>
    </dgm:pt>
    <dgm:pt modelId="{3BF4054C-8ECC-4AFA-B64A-D729E1344527}">
      <dgm:prSet phldr="0"/>
      <dgm:spPr/>
      <dgm:t>
        <a:bodyPr/>
        <a:lstStyle/>
        <a:p>
          <a:pPr rtl="0"/>
          <a:r>
            <a:rPr lang="en-US">
              <a:latin typeface="+mn-lt"/>
            </a:rPr>
            <a:t>Call 1-800-Medicare</a:t>
          </a:r>
        </a:p>
      </dgm:t>
    </dgm:pt>
    <dgm:pt modelId="{486EB7D4-5414-48F9-BE42-EF88725B5B34}" type="parTrans" cxnId="{1BD6E797-CAA0-4633-A98C-61944312B7CB}">
      <dgm:prSet/>
      <dgm:spPr/>
      <dgm:t>
        <a:bodyPr/>
        <a:lstStyle/>
        <a:p>
          <a:endParaRPr lang="en-US">
            <a:latin typeface="+mn-lt"/>
          </a:endParaRPr>
        </a:p>
      </dgm:t>
    </dgm:pt>
    <dgm:pt modelId="{B9977E04-5E84-4C19-8D59-B4A6C33B182F}" type="sibTrans" cxnId="{1BD6E797-CAA0-4633-A98C-61944312B7CB}">
      <dgm:prSet/>
      <dgm:spPr/>
      <dgm:t>
        <a:bodyPr/>
        <a:lstStyle/>
        <a:p>
          <a:endParaRPr lang="en-US">
            <a:latin typeface="+mn-lt"/>
          </a:endParaRPr>
        </a:p>
      </dgm:t>
    </dgm:pt>
    <dgm:pt modelId="{70C44CF7-F8F2-41CD-A82A-B38BACBB8E66}" type="pres">
      <dgm:prSet presAssocID="{B3BA11A2-8B39-42D9-99CA-34C02911C510}" presName="linear" presStyleCnt="0">
        <dgm:presLayoutVars>
          <dgm:animLvl val="lvl"/>
          <dgm:resizeHandles val="exact"/>
        </dgm:presLayoutVars>
      </dgm:prSet>
      <dgm:spPr/>
    </dgm:pt>
    <dgm:pt modelId="{1BA8FF0B-75DA-4FC6-B467-4BFAE65D1F6C}" type="pres">
      <dgm:prSet presAssocID="{0817830C-DF10-48BE-8B4B-0F13CDA3BD11}" presName="parentText" presStyleLbl="node1" presStyleIdx="0" presStyleCnt="4">
        <dgm:presLayoutVars>
          <dgm:chMax val="0"/>
          <dgm:bulletEnabled val="1"/>
        </dgm:presLayoutVars>
      </dgm:prSet>
      <dgm:spPr/>
    </dgm:pt>
    <dgm:pt modelId="{93F89AE5-9878-4B89-B342-869D37673854}" type="pres">
      <dgm:prSet presAssocID="{0817830C-DF10-48BE-8B4B-0F13CDA3BD11}" presName="childText" presStyleLbl="revTx" presStyleIdx="0" presStyleCnt="4">
        <dgm:presLayoutVars>
          <dgm:bulletEnabled val="1"/>
        </dgm:presLayoutVars>
      </dgm:prSet>
      <dgm:spPr/>
    </dgm:pt>
    <dgm:pt modelId="{5FFDD267-8829-4F46-B6B8-DE7BB287F2A2}" type="pres">
      <dgm:prSet presAssocID="{CE757B32-B63F-4AD7-A5CA-FBB222B031BB}" presName="parentText" presStyleLbl="node1" presStyleIdx="1" presStyleCnt="4">
        <dgm:presLayoutVars>
          <dgm:chMax val="0"/>
          <dgm:bulletEnabled val="1"/>
        </dgm:presLayoutVars>
      </dgm:prSet>
      <dgm:spPr/>
    </dgm:pt>
    <dgm:pt modelId="{4F696C67-CD4E-4669-BCA6-35919E229697}" type="pres">
      <dgm:prSet presAssocID="{CE757B32-B63F-4AD7-A5CA-FBB222B031BB}" presName="childText" presStyleLbl="revTx" presStyleIdx="1" presStyleCnt="4">
        <dgm:presLayoutVars>
          <dgm:bulletEnabled val="1"/>
        </dgm:presLayoutVars>
      </dgm:prSet>
      <dgm:spPr/>
    </dgm:pt>
    <dgm:pt modelId="{9879E222-CF1C-4C75-9371-7AFC7B7489FC}" type="pres">
      <dgm:prSet presAssocID="{978B0B23-57AB-47AC-8FEE-9A07C5E03F35}" presName="parentText" presStyleLbl="node1" presStyleIdx="2" presStyleCnt="4">
        <dgm:presLayoutVars>
          <dgm:chMax val="0"/>
          <dgm:bulletEnabled val="1"/>
        </dgm:presLayoutVars>
      </dgm:prSet>
      <dgm:spPr/>
    </dgm:pt>
    <dgm:pt modelId="{2751A4F1-E921-40CF-BCD7-9C8AC801A791}" type="pres">
      <dgm:prSet presAssocID="{978B0B23-57AB-47AC-8FEE-9A07C5E03F35}" presName="childText" presStyleLbl="revTx" presStyleIdx="2" presStyleCnt="4">
        <dgm:presLayoutVars>
          <dgm:bulletEnabled val="1"/>
        </dgm:presLayoutVars>
      </dgm:prSet>
      <dgm:spPr/>
    </dgm:pt>
    <dgm:pt modelId="{447C208D-37EE-4097-B91F-1DA09F842A23}" type="pres">
      <dgm:prSet presAssocID="{06DDD8D2-48D9-4AC8-8359-BD1112007F05}" presName="parentText" presStyleLbl="node1" presStyleIdx="3" presStyleCnt="4">
        <dgm:presLayoutVars>
          <dgm:chMax val="0"/>
          <dgm:bulletEnabled val="1"/>
        </dgm:presLayoutVars>
      </dgm:prSet>
      <dgm:spPr/>
    </dgm:pt>
    <dgm:pt modelId="{2BDCC796-8504-45DB-91D2-3A119D24B494}" type="pres">
      <dgm:prSet presAssocID="{06DDD8D2-48D9-4AC8-8359-BD1112007F05}" presName="childText" presStyleLbl="revTx" presStyleIdx="3" presStyleCnt="4">
        <dgm:presLayoutVars>
          <dgm:bulletEnabled val="1"/>
        </dgm:presLayoutVars>
      </dgm:prSet>
      <dgm:spPr/>
    </dgm:pt>
  </dgm:ptLst>
  <dgm:cxnLst>
    <dgm:cxn modelId="{C6E6F003-DAFD-4608-A338-D47771921967}" srcId="{0817830C-DF10-48BE-8B4B-0F13CDA3BD11}" destId="{5D00FA2A-4373-49E4-B2FC-02C0127DBFCF}" srcOrd="0" destOrd="0" parTransId="{02AE5268-8CEC-4C6D-B60A-5F7E12F92981}" sibTransId="{F7E16FF8-2D72-4EFE-A1DA-45B53B54D690}"/>
    <dgm:cxn modelId="{C786B112-4A83-4859-804F-7AE87462C8DE}" type="presOf" srcId="{CE757B32-B63F-4AD7-A5CA-FBB222B031BB}" destId="{5FFDD267-8829-4F46-B6B8-DE7BB287F2A2}" srcOrd="0" destOrd="0" presId="urn:microsoft.com/office/officeart/2005/8/layout/vList2"/>
    <dgm:cxn modelId="{DDDB6A1E-864B-4583-A793-10F0F3C6AF59}" srcId="{B3BA11A2-8B39-42D9-99CA-34C02911C510}" destId="{06DDD8D2-48D9-4AC8-8359-BD1112007F05}" srcOrd="3" destOrd="0" parTransId="{85600AD3-5CD1-415A-8F77-0E5B3E1AEDC0}" sibTransId="{2747C914-69E0-4A7C-BC9D-08FEA32F3861}"/>
    <dgm:cxn modelId="{C8640A24-1864-4EA1-9C4A-AC5D51256462}" type="presOf" srcId="{0817830C-DF10-48BE-8B4B-0F13CDA3BD11}" destId="{1BA8FF0B-75DA-4FC6-B467-4BFAE65D1F6C}" srcOrd="0" destOrd="0" presId="urn:microsoft.com/office/officeart/2005/8/layout/vList2"/>
    <dgm:cxn modelId="{57F70528-7C4D-494C-8489-6479464E8E94}" type="presOf" srcId="{9B04D274-9570-490E-BDA9-6A824C7EAE60}" destId="{2751A4F1-E921-40CF-BCD7-9C8AC801A791}" srcOrd="0" destOrd="0" presId="urn:microsoft.com/office/officeart/2005/8/layout/vList2"/>
    <dgm:cxn modelId="{9BE3282E-8937-46B0-8DC7-121BF5410CB5}" type="presOf" srcId="{5D00FA2A-4373-49E4-B2FC-02C0127DBFCF}" destId="{93F89AE5-9878-4B89-B342-869D37673854}" srcOrd="0" destOrd="0" presId="urn:microsoft.com/office/officeart/2005/8/layout/vList2"/>
    <dgm:cxn modelId="{84E1A92F-2E94-40E3-9A42-D119FB854A96}" srcId="{06DDD8D2-48D9-4AC8-8359-BD1112007F05}" destId="{0726EF7A-23A8-4E52-8478-D30A6EE8EED7}" srcOrd="4" destOrd="0" parTransId="{5E3475D7-E295-4B9B-BE95-F7990D7250E5}" sibTransId="{C8B54942-CCF5-490B-B59A-6083307AE688}"/>
    <dgm:cxn modelId="{B02F813D-3998-4310-B613-395DC644C2E0}" srcId="{CE757B32-B63F-4AD7-A5CA-FBB222B031BB}" destId="{E8351B0C-ADB5-4A2E-90FD-E4F680ED3C05}" srcOrd="1" destOrd="0" parTransId="{025BD798-DC80-40D2-86F3-73443CDEF33C}" sibTransId="{08C65D02-F17B-4DB7-8181-9EFA19A6737D}"/>
    <dgm:cxn modelId="{108D3B64-1CA7-41AE-8469-8470D5A7A76E}" srcId="{06DDD8D2-48D9-4AC8-8359-BD1112007F05}" destId="{539B5114-DA62-419D-984F-9F822B6C543C}" srcOrd="1" destOrd="0" parTransId="{8AF2F3D1-FAD9-4CA3-ABF7-E20536D990A3}" sibTransId="{384702EA-7F9C-4A12-ABCF-4D5FA98E82C7}"/>
    <dgm:cxn modelId="{C3770E4A-D222-4EFC-8F84-7C7CE538705D}" srcId="{B3BA11A2-8B39-42D9-99CA-34C02911C510}" destId="{CE757B32-B63F-4AD7-A5CA-FBB222B031BB}" srcOrd="1" destOrd="0" parTransId="{83229695-EB50-429A-A40A-E4D5BCD5DE58}" sibTransId="{93291DB2-73C6-4C65-B022-671BA837DD4D}"/>
    <dgm:cxn modelId="{23ED224C-F19A-406C-B70B-F1ECA6AE45BA}" type="presOf" srcId="{E8351B0C-ADB5-4A2E-90FD-E4F680ED3C05}" destId="{4F696C67-CD4E-4669-BCA6-35919E229697}" srcOrd="0" destOrd="1" presId="urn:microsoft.com/office/officeart/2005/8/layout/vList2"/>
    <dgm:cxn modelId="{1CB8DC54-64B7-4EF4-B2D5-0CD0A408CAEF}" srcId="{B3BA11A2-8B39-42D9-99CA-34C02911C510}" destId="{0817830C-DF10-48BE-8B4B-0F13CDA3BD11}" srcOrd="0" destOrd="0" parTransId="{A99EFE2A-3068-497A-97A3-71EB17087F39}" sibTransId="{C2DBD2EA-4EAE-44D3-8CBA-C6EC6D22C783}"/>
    <dgm:cxn modelId="{64EFA57E-FDA4-4A00-9FAE-C782FE0B6A6C}" srcId="{06DDD8D2-48D9-4AC8-8359-BD1112007F05}" destId="{17260E72-4314-4EA1-9665-461CF4C790CC}" srcOrd="3" destOrd="0" parTransId="{2F71286E-808E-495E-A7F9-D0AA48569FC9}" sibTransId="{8CD09B59-9419-4B35-8E8C-4A79C22A8F49}"/>
    <dgm:cxn modelId="{B7B50281-C4F1-41C6-8CC1-E882AEE72790}" type="presOf" srcId="{B3BA11A2-8B39-42D9-99CA-34C02911C510}" destId="{70C44CF7-F8F2-41CD-A82A-B38BACBB8E66}" srcOrd="0" destOrd="0" presId="urn:microsoft.com/office/officeart/2005/8/layout/vList2"/>
    <dgm:cxn modelId="{DD777C82-F4C5-4BDA-BD50-CD7DD30B7203}" type="presOf" srcId="{0726EF7A-23A8-4E52-8478-D30A6EE8EED7}" destId="{2BDCC796-8504-45DB-91D2-3A119D24B494}" srcOrd="0" destOrd="4" presId="urn:microsoft.com/office/officeart/2005/8/layout/vList2"/>
    <dgm:cxn modelId="{7D265F87-81F3-49B5-8EDA-E5D08AB0FBC2}" type="presOf" srcId="{539B5114-DA62-419D-984F-9F822B6C543C}" destId="{2BDCC796-8504-45DB-91D2-3A119D24B494}" srcOrd="0" destOrd="1" presId="urn:microsoft.com/office/officeart/2005/8/layout/vList2"/>
    <dgm:cxn modelId="{A954FD92-A02B-4ECA-8AB0-3B7B13A21EE7}" type="presOf" srcId="{17260E72-4314-4EA1-9665-461CF4C790CC}" destId="{2BDCC796-8504-45DB-91D2-3A119D24B494}" srcOrd="0" destOrd="3" presId="urn:microsoft.com/office/officeart/2005/8/layout/vList2"/>
    <dgm:cxn modelId="{1BD6E797-CAA0-4633-A98C-61944312B7CB}" srcId="{06DDD8D2-48D9-4AC8-8359-BD1112007F05}" destId="{3BF4054C-8ECC-4AFA-B64A-D729E1344527}" srcOrd="2" destOrd="0" parTransId="{486EB7D4-5414-48F9-BE42-EF88725B5B34}" sibTransId="{B9977E04-5E84-4C19-8D59-B4A6C33B182F}"/>
    <dgm:cxn modelId="{C9C6C398-4BB0-41EA-9BE7-A385DC9CF216}" srcId="{06DDD8D2-48D9-4AC8-8359-BD1112007F05}" destId="{55F2B413-A8DD-40BF-822C-81C566D17647}" srcOrd="0" destOrd="0" parTransId="{64D5065B-00B0-4D85-A516-29A1EA3F8A32}" sibTransId="{18E5CFBA-6A31-47C1-BB29-AE2228489458}"/>
    <dgm:cxn modelId="{A206FFA2-CE31-4BD8-95FC-13316E3EBF32}" type="presOf" srcId="{3BF4054C-8ECC-4AFA-B64A-D729E1344527}" destId="{2BDCC796-8504-45DB-91D2-3A119D24B494}" srcOrd="0" destOrd="2" presId="urn:microsoft.com/office/officeart/2005/8/layout/vList2"/>
    <dgm:cxn modelId="{162E74A8-F6C9-4E95-B9FD-D99B736679F5}" type="presOf" srcId="{B781E653-AA8F-4D54-B0AE-8DE6D4CAA4AC}" destId="{4F696C67-CD4E-4669-BCA6-35919E229697}" srcOrd="0" destOrd="0" presId="urn:microsoft.com/office/officeart/2005/8/layout/vList2"/>
    <dgm:cxn modelId="{D13BACA8-A4D0-4E59-B561-AA984106C53A}" type="presOf" srcId="{55F2B413-A8DD-40BF-822C-81C566D17647}" destId="{2BDCC796-8504-45DB-91D2-3A119D24B494}" srcOrd="0" destOrd="0" presId="urn:microsoft.com/office/officeart/2005/8/layout/vList2"/>
    <dgm:cxn modelId="{286DC0A8-13C1-448F-8F37-1E4E013B2D00}" srcId="{978B0B23-57AB-47AC-8FEE-9A07C5E03F35}" destId="{9B04D274-9570-490E-BDA9-6A824C7EAE60}" srcOrd="0" destOrd="0" parTransId="{226B396F-EE9D-4CD5-800D-49973FA7E729}" sibTransId="{B44CCBBF-7219-4643-8915-4AFA60158404}"/>
    <dgm:cxn modelId="{0FAE6BAC-1D87-4EF2-8D53-7D77481243DD}" srcId="{CE757B32-B63F-4AD7-A5CA-FBB222B031BB}" destId="{B781E653-AA8F-4D54-B0AE-8DE6D4CAA4AC}" srcOrd="0" destOrd="0" parTransId="{9B3C4283-0262-41F8-9CE3-F8C488530523}" sibTransId="{A0C2F6B3-A600-4BC1-8F2C-1E53749F56B6}"/>
    <dgm:cxn modelId="{260B0FB2-6C15-460F-A10C-3EBC76633900}" srcId="{B3BA11A2-8B39-42D9-99CA-34C02911C510}" destId="{978B0B23-57AB-47AC-8FEE-9A07C5E03F35}" srcOrd="2" destOrd="0" parTransId="{9556055C-3388-4EE7-90A4-F4E4E04F853E}" sibTransId="{79679062-CFF3-4415-838D-3D33DA80732A}"/>
    <dgm:cxn modelId="{A6BBAFCA-9BE0-41AE-99CC-F8F950A30A34}" type="presOf" srcId="{06DDD8D2-48D9-4AC8-8359-BD1112007F05}" destId="{447C208D-37EE-4097-B91F-1DA09F842A23}" srcOrd="0" destOrd="0" presId="urn:microsoft.com/office/officeart/2005/8/layout/vList2"/>
    <dgm:cxn modelId="{F5473CDA-E16B-4307-9B1D-06A7DBE8886E}" type="presOf" srcId="{978B0B23-57AB-47AC-8FEE-9A07C5E03F35}" destId="{9879E222-CF1C-4C75-9371-7AFC7B7489FC}" srcOrd="0" destOrd="0" presId="urn:microsoft.com/office/officeart/2005/8/layout/vList2"/>
    <dgm:cxn modelId="{82186187-F3A1-4AEE-AFA2-122EAD7EECA2}" type="presParOf" srcId="{70C44CF7-F8F2-41CD-A82A-B38BACBB8E66}" destId="{1BA8FF0B-75DA-4FC6-B467-4BFAE65D1F6C}" srcOrd="0" destOrd="0" presId="urn:microsoft.com/office/officeart/2005/8/layout/vList2"/>
    <dgm:cxn modelId="{2B331663-CDEA-4D90-BEC2-617A24F0698D}" type="presParOf" srcId="{70C44CF7-F8F2-41CD-A82A-B38BACBB8E66}" destId="{93F89AE5-9878-4B89-B342-869D37673854}" srcOrd="1" destOrd="0" presId="urn:microsoft.com/office/officeart/2005/8/layout/vList2"/>
    <dgm:cxn modelId="{9C8E9D18-234A-4C70-8F90-A3977889DD3F}" type="presParOf" srcId="{70C44CF7-F8F2-41CD-A82A-B38BACBB8E66}" destId="{5FFDD267-8829-4F46-B6B8-DE7BB287F2A2}" srcOrd="2" destOrd="0" presId="urn:microsoft.com/office/officeart/2005/8/layout/vList2"/>
    <dgm:cxn modelId="{E7D65896-F315-4A61-933C-14CF99FC2EAF}" type="presParOf" srcId="{70C44CF7-F8F2-41CD-A82A-B38BACBB8E66}" destId="{4F696C67-CD4E-4669-BCA6-35919E229697}" srcOrd="3" destOrd="0" presId="urn:microsoft.com/office/officeart/2005/8/layout/vList2"/>
    <dgm:cxn modelId="{99BCF27A-572C-40BC-A019-06AF4172AAC8}" type="presParOf" srcId="{70C44CF7-F8F2-41CD-A82A-B38BACBB8E66}" destId="{9879E222-CF1C-4C75-9371-7AFC7B7489FC}" srcOrd="4" destOrd="0" presId="urn:microsoft.com/office/officeart/2005/8/layout/vList2"/>
    <dgm:cxn modelId="{8AC8F5BE-D80A-497C-8428-3722F5F85E6D}" type="presParOf" srcId="{70C44CF7-F8F2-41CD-A82A-B38BACBB8E66}" destId="{2751A4F1-E921-40CF-BCD7-9C8AC801A791}" srcOrd="5" destOrd="0" presId="urn:microsoft.com/office/officeart/2005/8/layout/vList2"/>
    <dgm:cxn modelId="{DF242E3C-7D51-4973-B5A6-58CEEDBBFF06}" type="presParOf" srcId="{70C44CF7-F8F2-41CD-A82A-B38BACBB8E66}" destId="{447C208D-37EE-4097-B91F-1DA09F842A23}" srcOrd="6" destOrd="0" presId="urn:microsoft.com/office/officeart/2005/8/layout/vList2"/>
    <dgm:cxn modelId="{67B54B3E-E470-4F21-8438-D996F174648E}" type="presParOf" srcId="{70C44CF7-F8F2-41CD-A82A-B38BACBB8E66}" destId="{2BDCC796-8504-45DB-91D2-3A119D24B494}"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5D6CC41-2E83-4A9D-9171-0A92D2D66BB0}"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en-US"/>
        </a:p>
      </dgm:t>
    </dgm:pt>
    <dgm:pt modelId="{37F6EAA7-EF63-44AE-870E-9BBE5C43B493}">
      <dgm:prSet/>
      <dgm:spPr/>
      <dgm:t>
        <a:bodyPr/>
        <a:lstStyle/>
        <a:p>
          <a:pPr rtl="0"/>
          <a:r>
            <a:rPr lang="en-US" dirty="0"/>
            <a:t>Health plans approved by Medicare </a:t>
          </a:r>
          <a:r>
            <a:rPr lang="en-US" dirty="0">
              <a:latin typeface="Century Gothic" panose="020B0502020202020204"/>
            </a:rPr>
            <a:t>(PPOs and HMOs) run by private Insurance Companies</a:t>
          </a:r>
          <a:endParaRPr lang="en-US" dirty="0"/>
        </a:p>
      </dgm:t>
    </dgm:pt>
    <dgm:pt modelId="{FFA2E07A-8FB8-491C-88B5-6173305343BE}" type="parTrans" cxnId="{6A927864-1D9A-4F4F-A9A0-F4B0265DC921}">
      <dgm:prSet/>
      <dgm:spPr/>
      <dgm:t>
        <a:bodyPr/>
        <a:lstStyle/>
        <a:p>
          <a:endParaRPr lang="en-US"/>
        </a:p>
      </dgm:t>
    </dgm:pt>
    <dgm:pt modelId="{99E6657A-B470-4E4B-A456-08CCA91E5D6A}" type="sibTrans" cxnId="{6A927864-1D9A-4F4F-A9A0-F4B0265DC921}">
      <dgm:prSet/>
      <dgm:spPr/>
      <dgm:t>
        <a:bodyPr/>
        <a:lstStyle/>
        <a:p>
          <a:endParaRPr lang="en-US"/>
        </a:p>
      </dgm:t>
    </dgm:pt>
    <dgm:pt modelId="{197FF9DD-CD6A-4183-8C0F-0EA778679CFD}">
      <dgm:prSet/>
      <dgm:spPr/>
      <dgm:t>
        <a:bodyPr/>
        <a:lstStyle/>
        <a:p>
          <a:r>
            <a:rPr lang="en-US"/>
            <a:t>Includes Parts A &amp; B and usually Part D</a:t>
          </a:r>
        </a:p>
      </dgm:t>
    </dgm:pt>
    <dgm:pt modelId="{00E8D280-2AE3-4031-BDCF-1CC855739680}" type="parTrans" cxnId="{404EB29D-D6F0-40F4-9479-8FEF96B7D03B}">
      <dgm:prSet/>
      <dgm:spPr/>
      <dgm:t>
        <a:bodyPr/>
        <a:lstStyle/>
        <a:p>
          <a:endParaRPr lang="en-US"/>
        </a:p>
      </dgm:t>
    </dgm:pt>
    <dgm:pt modelId="{103D6055-0813-4F16-81E2-816A11A17F1C}" type="sibTrans" cxnId="{404EB29D-D6F0-40F4-9479-8FEF96B7D03B}">
      <dgm:prSet/>
      <dgm:spPr/>
      <dgm:t>
        <a:bodyPr/>
        <a:lstStyle/>
        <a:p>
          <a:endParaRPr lang="en-US"/>
        </a:p>
      </dgm:t>
    </dgm:pt>
    <dgm:pt modelId="{20CED434-07E1-4787-BB14-35F99FC80D25}">
      <dgm:prSet/>
      <dgm:spPr/>
      <dgm:t>
        <a:bodyPr/>
        <a:lstStyle/>
        <a:p>
          <a:r>
            <a:rPr lang="en-US" dirty="0"/>
            <a:t>Medicare pays amount for each member’s care</a:t>
          </a:r>
        </a:p>
      </dgm:t>
    </dgm:pt>
    <dgm:pt modelId="{5BD8798E-6561-4171-B3CA-5A553F7542A8}" type="parTrans" cxnId="{E9C9097B-5347-4D36-894B-48247C957104}">
      <dgm:prSet/>
      <dgm:spPr/>
      <dgm:t>
        <a:bodyPr/>
        <a:lstStyle/>
        <a:p>
          <a:endParaRPr lang="en-US"/>
        </a:p>
      </dgm:t>
    </dgm:pt>
    <dgm:pt modelId="{18203B91-C78A-4D17-AA48-CE94C17A7865}" type="sibTrans" cxnId="{E9C9097B-5347-4D36-894B-48247C957104}">
      <dgm:prSet/>
      <dgm:spPr/>
      <dgm:t>
        <a:bodyPr/>
        <a:lstStyle/>
        <a:p>
          <a:endParaRPr lang="en-US"/>
        </a:p>
      </dgm:t>
    </dgm:pt>
    <dgm:pt modelId="{68E8EBBE-5C8A-4E6A-99BE-1F61E2E2D9D2}">
      <dgm:prSet/>
      <dgm:spPr/>
      <dgm:t>
        <a:bodyPr/>
        <a:lstStyle/>
        <a:p>
          <a:pPr rtl="0"/>
          <a:r>
            <a:rPr lang="en-US" dirty="0"/>
            <a:t>Many plans include dental, vision, hearing, fitness and/or over-the-counter $</a:t>
          </a:r>
        </a:p>
      </dgm:t>
    </dgm:pt>
    <dgm:pt modelId="{5B65D096-C12E-4302-BD35-3912637BB4BC}" type="parTrans" cxnId="{5F77F839-3A4C-4967-91A0-14A9C226F2A3}">
      <dgm:prSet/>
      <dgm:spPr/>
      <dgm:t>
        <a:bodyPr/>
        <a:lstStyle/>
        <a:p>
          <a:endParaRPr lang="en-US"/>
        </a:p>
      </dgm:t>
    </dgm:pt>
    <dgm:pt modelId="{EB5F9049-FBB6-4E0D-89F0-1D618952416B}" type="sibTrans" cxnId="{5F77F839-3A4C-4967-91A0-14A9C226F2A3}">
      <dgm:prSet/>
      <dgm:spPr/>
      <dgm:t>
        <a:bodyPr/>
        <a:lstStyle/>
        <a:p>
          <a:endParaRPr lang="en-US"/>
        </a:p>
      </dgm:t>
    </dgm:pt>
    <dgm:pt modelId="{62CB3543-21D0-4951-836C-5D3CE3F633C9}">
      <dgm:prSet/>
      <dgm:spPr>
        <a:solidFill>
          <a:srgbClr val="009999"/>
        </a:solidFill>
      </dgm:spPr>
      <dgm:t>
        <a:bodyPr/>
        <a:lstStyle/>
        <a:p>
          <a:r>
            <a:rPr lang="en-US" dirty="0"/>
            <a:t>May have to use network doctors or hospitals</a:t>
          </a:r>
        </a:p>
      </dgm:t>
    </dgm:pt>
    <dgm:pt modelId="{E3326BED-7C63-4D88-9180-C1EB85FE294A}" type="parTrans" cxnId="{DFF7BF68-1CC6-4D9F-8601-321CA89C4FBE}">
      <dgm:prSet/>
      <dgm:spPr/>
      <dgm:t>
        <a:bodyPr/>
        <a:lstStyle/>
        <a:p>
          <a:endParaRPr lang="en-US"/>
        </a:p>
      </dgm:t>
    </dgm:pt>
    <dgm:pt modelId="{16E86797-A9D0-4269-B5F7-E46CF388F722}" type="sibTrans" cxnId="{DFF7BF68-1CC6-4D9F-8601-321CA89C4FBE}">
      <dgm:prSet/>
      <dgm:spPr/>
      <dgm:t>
        <a:bodyPr/>
        <a:lstStyle/>
        <a:p>
          <a:endParaRPr lang="en-US"/>
        </a:p>
      </dgm:t>
    </dgm:pt>
    <dgm:pt modelId="{A28E373A-C391-4798-AEE4-7AB4E630CBE3}" type="pres">
      <dgm:prSet presAssocID="{95D6CC41-2E83-4A9D-9171-0A92D2D66BB0}" presName="diagram" presStyleCnt="0">
        <dgm:presLayoutVars>
          <dgm:dir/>
          <dgm:resizeHandles val="exact"/>
        </dgm:presLayoutVars>
      </dgm:prSet>
      <dgm:spPr/>
    </dgm:pt>
    <dgm:pt modelId="{EDF87D4C-362C-48FF-A3FE-F3F76D3569E4}" type="pres">
      <dgm:prSet presAssocID="{37F6EAA7-EF63-44AE-870E-9BBE5C43B493}" presName="node" presStyleLbl="node1" presStyleIdx="0" presStyleCnt="5">
        <dgm:presLayoutVars>
          <dgm:bulletEnabled val="1"/>
        </dgm:presLayoutVars>
      </dgm:prSet>
      <dgm:spPr/>
    </dgm:pt>
    <dgm:pt modelId="{C38DC6D5-8FEB-4E30-80E5-E9EBDCBDDFE5}" type="pres">
      <dgm:prSet presAssocID="{99E6657A-B470-4E4B-A456-08CCA91E5D6A}" presName="sibTrans" presStyleCnt="0"/>
      <dgm:spPr/>
    </dgm:pt>
    <dgm:pt modelId="{47B95DE5-2485-4350-A4E7-998157DD558C}" type="pres">
      <dgm:prSet presAssocID="{197FF9DD-CD6A-4183-8C0F-0EA778679CFD}" presName="node" presStyleLbl="node1" presStyleIdx="1" presStyleCnt="5">
        <dgm:presLayoutVars>
          <dgm:bulletEnabled val="1"/>
        </dgm:presLayoutVars>
      </dgm:prSet>
      <dgm:spPr/>
    </dgm:pt>
    <dgm:pt modelId="{B921A1F6-A4E9-4452-A52C-087517B7DC6E}" type="pres">
      <dgm:prSet presAssocID="{103D6055-0813-4F16-81E2-816A11A17F1C}" presName="sibTrans" presStyleCnt="0"/>
      <dgm:spPr/>
    </dgm:pt>
    <dgm:pt modelId="{186201ED-6BE3-4108-9D70-EB15A86AC7FA}" type="pres">
      <dgm:prSet presAssocID="{20CED434-07E1-4787-BB14-35F99FC80D25}" presName="node" presStyleLbl="node1" presStyleIdx="2" presStyleCnt="5">
        <dgm:presLayoutVars>
          <dgm:bulletEnabled val="1"/>
        </dgm:presLayoutVars>
      </dgm:prSet>
      <dgm:spPr/>
    </dgm:pt>
    <dgm:pt modelId="{36992A0A-2A95-449A-A109-2A0C76C38135}" type="pres">
      <dgm:prSet presAssocID="{18203B91-C78A-4D17-AA48-CE94C17A7865}" presName="sibTrans" presStyleCnt="0"/>
      <dgm:spPr/>
    </dgm:pt>
    <dgm:pt modelId="{16A12BDD-7E56-42DF-9118-B0D10A1CB2C9}" type="pres">
      <dgm:prSet presAssocID="{68E8EBBE-5C8A-4E6A-99BE-1F61E2E2D9D2}" presName="node" presStyleLbl="node1" presStyleIdx="3" presStyleCnt="5">
        <dgm:presLayoutVars>
          <dgm:bulletEnabled val="1"/>
        </dgm:presLayoutVars>
      </dgm:prSet>
      <dgm:spPr/>
    </dgm:pt>
    <dgm:pt modelId="{A35E9168-4CB6-4A8A-8753-3AAF7A22F755}" type="pres">
      <dgm:prSet presAssocID="{EB5F9049-FBB6-4E0D-89F0-1D618952416B}" presName="sibTrans" presStyleCnt="0"/>
      <dgm:spPr/>
    </dgm:pt>
    <dgm:pt modelId="{BDD65AF5-18EF-4A57-BA34-5EA08CB7E23A}" type="pres">
      <dgm:prSet presAssocID="{62CB3543-21D0-4951-836C-5D3CE3F633C9}" presName="node" presStyleLbl="node1" presStyleIdx="4" presStyleCnt="5">
        <dgm:presLayoutVars>
          <dgm:bulletEnabled val="1"/>
        </dgm:presLayoutVars>
      </dgm:prSet>
      <dgm:spPr/>
    </dgm:pt>
  </dgm:ptLst>
  <dgm:cxnLst>
    <dgm:cxn modelId="{E1B4242C-5A53-4A77-AD63-AB980D4397D6}" type="presOf" srcId="{20CED434-07E1-4787-BB14-35F99FC80D25}" destId="{186201ED-6BE3-4108-9D70-EB15A86AC7FA}" srcOrd="0" destOrd="0" presId="urn:microsoft.com/office/officeart/2005/8/layout/default"/>
    <dgm:cxn modelId="{5F77F839-3A4C-4967-91A0-14A9C226F2A3}" srcId="{95D6CC41-2E83-4A9D-9171-0A92D2D66BB0}" destId="{68E8EBBE-5C8A-4E6A-99BE-1F61E2E2D9D2}" srcOrd="3" destOrd="0" parTransId="{5B65D096-C12E-4302-BD35-3912637BB4BC}" sibTransId="{EB5F9049-FBB6-4E0D-89F0-1D618952416B}"/>
    <dgm:cxn modelId="{6A927864-1D9A-4F4F-A9A0-F4B0265DC921}" srcId="{95D6CC41-2E83-4A9D-9171-0A92D2D66BB0}" destId="{37F6EAA7-EF63-44AE-870E-9BBE5C43B493}" srcOrd="0" destOrd="0" parTransId="{FFA2E07A-8FB8-491C-88B5-6173305343BE}" sibTransId="{99E6657A-B470-4E4B-A456-08CCA91E5D6A}"/>
    <dgm:cxn modelId="{DFF7BF68-1CC6-4D9F-8601-321CA89C4FBE}" srcId="{95D6CC41-2E83-4A9D-9171-0A92D2D66BB0}" destId="{62CB3543-21D0-4951-836C-5D3CE3F633C9}" srcOrd="4" destOrd="0" parTransId="{E3326BED-7C63-4D88-9180-C1EB85FE294A}" sibTransId="{16E86797-A9D0-4269-B5F7-E46CF388F722}"/>
    <dgm:cxn modelId="{E9C9097B-5347-4D36-894B-48247C957104}" srcId="{95D6CC41-2E83-4A9D-9171-0A92D2D66BB0}" destId="{20CED434-07E1-4787-BB14-35F99FC80D25}" srcOrd="2" destOrd="0" parTransId="{5BD8798E-6561-4171-B3CA-5A553F7542A8}" sibTransId="{18203B91-C78A-4D17-AA48-CE94C17A7865}"/>
    <dgm:cxn modelId="{70174789-B9DD-4E63-A8C2-E2B246B84225}" type="presOf" srcId="{95D6CC41-2E83-4A9D-9171-0A92D2D66BB0}" destId="{A28E373A-C391-4798-AEE4-7AB4E630CBE3}" srcOrd="0" destOrd="0" presId="urn:microsoft.com/office/officeart/2005/8/layout/default"/>
    <dgm:cxn modelId="{404EB29D-D6F0-40F4-9479-8FEF96B7D03B}" srcId="{95D6CC41-2E83-4A9D-9171-0A92D2D66BB0}" destId="{197FF9DD-CD6A-4183-8C0F-0EA778679CFD}" srcOrd="1" destOrd="0" parTransId="{00E8D280-2AE3-4031-BDCF-1CC855739680}" sibTransId="{103D6055-0813-4F16-81E2-816A11A17F1C}"/>
    <dgm:cxn modelId="{27BC45B1-BF8B-4B5B-A9EC-51E98D8EC7AF}" type="presOf" srcId="{68E8EBBE-5C8A-4E6A-99BE-1F61E2E2D9D2}" destId="{16A12BDD-7E56-42DF-9118-B0D10A1CB2C9}" srcOrd="0" destOrd="0" presId="urn:microsoft.com/office/officeart/2005/8/layout/default"/>
    <dgm:cxn modelId="{FBC9A4BF-FF97-45C9-B15A-F45C51F4203B}" type="presOf" srcId="{62CB3543-21D0-4951-836C-5D3CE3F633C9}" destId="{BDD65AF5-18EF-4A57-BA34-5EA08CB7E23A}" srcOrd="0" destOrd="0" presId="urn:microsoft.com/office/officeart/2005/8/layout/default"/>
    <dgm:cxn modelId="{CB7266C1-6361-4AFC-89D0-8D25C3004DB1}" type="presOf" srcId="{197FF9DD-CD6A-4183-8C0F-0EA778679CFD}" destId="{47B95DE5-2485-4350-A4E7-998157DD558C}" srcOrd="0" destOrd="0" presId="urn:microsoft.com/office/officeart/2005/8/layout/default"/>
    <dgm:cxn modelId="{868485CD-4C94-43A5-8599-9F29A6F12EB9}" type="presOf" srcId="{37F6EAA7-EF63-44AE-870E-9BBE5C43B493}" destId="{EDF87D4C-362C-48FF-A3FE-F3F76D3569E4}" srcOrd="0" destOrd="0" presId="urn:microsoft.com/office/officeart/2005/8/layout/default"/>
    <dgm:cxn modelId="{59FC7619-50FB-478B-A8EB-E9734CAEFA82}" type="presParOf" srcId="{A28E373A-C391-4798-AEE4-7AB4E630CBE3}" destId="{EDF87D4C-362C-48FF-A3FE-F3F76D3569E4}" srcOrd="0" destOrd="0" presId="urn:microsoft.com/office/officeart/2005/8/layout/default"/>
    <dgm:cxn modelId="{C796D602-906A-4BF0-84C5-B1F567A728B8}" type="presParOf" srcId="{A28E373A-C391-4798-AEE4-7AB4E630CBE3}" destId="{C38DC6D5-8FEB-4E30-80E5-E9EBDCBDDFE5}" srcOrd="1" destOrd="0" presId="urn:microsoft.com/office/officeart/2005/8/layout/default"/>
    <dgm:cxn modelId="{CBB4D49A-4153-4F54-9DFF-F0647602DB4B}" type="presParOf" srcId="{A28E373A-C391-4798-AEE4-7AB4E630CBE3}" destId="{47B95DE5-2485-4350-A4E7-998157DD558C}" srcOrd="2" destOrd="0" presId="urn:microsoft.com/office/officeart/2005/8/layout/default"/>
    <dgm:cxn modelId="{6BDA141A-A412-4C57-A053-5A7B6B864C37}" type="presParOf" srcId="{A28E373A-C391-4798-AEE4-7AB4E630CBE3}" destId="{B921A1F6-A4E9-4452-A52C-087517B7DC6E}" srcOrd="3" destOrd="0" presId="urn:microsoft.com/office/officeart/2005/8/layout/default"/>
    <dgm:cxn modelId="{C04A0241-FA96-4A5E-91B1-14A4ADE50325}" type="presParOf" srcId="{A28E373A-C391-4798-AEE4-7AB4E630CBE3}" destId="{186201ED-6BE3-4108-9D70-EB15A86AC7FA}" srcOrd="4" destOrd="0" presId="urn:microsoft.com/office/officeart/2005/8/layout/default"/>
    <dgm:cxn modelId="{7CD2466F-DED7-4408-810E-038C36857814}" type="presParOf" srcId="{A28E373A-C391-4798-AEE4-7AB4E630CBE3}" destId="{36992A0A-2A95-449A-A109-2A0C76C38135}" srcOrd="5" destOrd="0" presId="urn:microsoft.com/office/officeart/2005/8/layout/default"/>
    <dgm:cxn modelId="{0BA009FA-12FD-44F9-8EA4-D80CFCEA5FE4}" type="presParOf" srcId="{A28E373A-C391-4798-AEE4-7AB4E630CBE3}" destId="{16A12BDD-7E56-42DF-9118-B0D10A1CB2C9}" srcOrd="6" destOrd="0" presId="urn:microsoft.com/office/officeart/2005/8/layout/default"/>
    <dgm:cxn modelId="{B91C1F3D-8311-469C-83E1-20F17F61BEB0}" type="presParOf" srcId="{A28E373A-C391-4798-AEE4-7AB4E630CBE3}" destId="{A35E9168-4CB6-4A8A-8753-3AAF7A22F755}" srcOrd="7" destOrd="0" presId="urn:microsoft.com/office/officeart/2005/8/layout/default"/>
    <dgm:cxn modelId="{C31E8358-7674-4F77-9F72-7B60519B475D}" type="presParOf" srcId="{A28E373A-C391-4798-AEE4-7AB4E630CBE3}" destId="{BDD65AF5-18EF-4A57-BA34-5EA08CB7E23A}" srcOrd="8"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61A710F-4BD4-4802-8134-E58B3B35053E}" type="doc">
      <dgm:prSet loTypeId="urn:microsoft.com/office/officeart/2018/2/layout/IconVerticalSolidList" loCatId="icon" qsTypeId="urn:microsoft.com/office/officeart/2005/8/quickstyle/simple1" qsCatId="simple" csTypeId="urn:microsoft.com/office/officeart/2005/8/colors/accent1_3" csCatId="accent1" phldr="1"/>
      <dgm:spPr/>
      <dgm:t>
        <a:bodyPr/>
        <a:lstStyle/>
        <a:p>
          <a:endParaRPr lang="en-US"/>
        </a:p>
      </dgm:t>
    </dgm:pt>
    <dgm:pt modelId="{797D81EA-94F8-45D9-8A2A-67791A001431}">
      <dgm:prSet/>
      <dgm:spPr/>
      <dgm:t>
        <a:bodyPr/>
        <a:lstStyle/>
        <a:p>
          <a:pPr>
            <a:lnSpc>
              <a:spcPct val="100000"/>
            </a:lnSpc>
          </a:pPr>
          <a:r>
            <a:rPr lang="en-US" dirty="0"/>
            <a:t>When the beneficiary is ready to enroll in Part B, Human Resources will have to submit CMS Form L564 and the beneficiary will have to submit CMS Form 40B to SSA confirming creditable coverage and requesting enrollment in Part B, respectively</a:t>
          </a:r>
        </a:p>
      </dgm:t>
    </dgm:pt>
    <dgm:pt modelId="{F094A9E2-3E48-4D83-8046-9E70D81EEA66}" type="parTrans" cxnId="{E50402FA-9FD7-4D79-85BB-389756F0EDFB}">
      <dgm:prSet/>
      <dgm:spPr/>
      <dgm:t>
        <a:bodyPr/>
        <a:lstStyle/>
        <a:p>
          <a:endParaRPr lang="en-US"/>
        </a:p>
      </dgm:t>
    </dgm:pt>
    <dgm:pt modelId="{07009760-8513-4CFA-941D-9B470D4B1DB7}" type="sibTrans" cxnId="{E50402FA-9FD7-4D79-85BB-389756F0EDFB}">
      <dgm:prSet/>
      <dgm:spPr/>
      <dgm:t>
        <a:bodyPr/>
        <a:lstStyle/>
        <a:p>
          <a:endParaRPr lang="en-US"/>
        </a:p>
      </dgm:t>
    </dgm:pt>
    <dgm:pt modelId="{ABA8E593-3FC1-4270-9DB1-0BAE528F9829}">
      <dgm:prSet/>
      <dgm:spPr/>
      <dgm:t>
        <a:bodyPr/>
        <a:lstStyle/>
        <a:p>
          <a:pPr>
            <a:lnSpc>
              <a:spcPct val="100000"/>
            </a:lnSpc>
          </a:pPr>
          <a:r>
            <a:rPr lang="en-US" dirty="0"/>
            <a:t>If one chooses to take Social Security, they must take Part A.  Part B can be refused as long as the coverage is creditable  </a:t>
          </a:r>
        </a:p>
      </dgm:t>
    </dgm:pt>
    <dgm:pt modelId="{4861B2F5-9FF3-4BB6-8CAF-CF942DCDFF09}" type="sibTrans" cxnId="{DB883908-8DE4-4688-835A-130E82FF088C}">
      <dgm:prSet/>
      <dgm:spPr/>
      <dgm:t>
        <a:bodyPr/>
        <a:lstStyle/>
        <a:p>
          <a:endParaRPr lang="en-US"/>
        </a:p>
      </dgm:t>
    </dgm:pt>
    <dgm:pt modelId="{44D8FD52-55ED-4570-945A-4775E3C34238}" type="parTrans" cxnId="{DB883908-8DE4-4688-835A-130E82FF088C}">
      <dgm:prSet/>
      <dgm:spPr/>
      <dgm:t>
        <a:bodyPr/>
        <a:lstStyle/>
        <a:p>
          <a:endParaRPr lang="en-US"/>
        </a:p>
      </dgm:t>
    </dgm:pt>
    <dgm:pt modelId="{38ED2E8F-33EF-4F28-9864-53E75C2F72AE}" type="pres">
      <dgm:prSet presAssocID="{F61A710F-4BD4-4802-8134-E58B3B35053E}" presName="root" presStyleCnt="0">
        <dgm:presLayoutVars>
          <dgm:dir/>
          <dgm:resizeHandles val="exact"/>
        </dgm:presLayoutVars>
      </dgm:prSet>
      <dgm:spPr/>
    </dgm:pt>
    <dgm:pt modelId="{336A904A-660B-4FA0-AD0B-329F16687FD8}" type="pres">
      <dgm:prSet presAssocID="{ABA8E593-3FC1-4270-9DB1-0BAE528F9829}" presName="compNode" presStyleCnt="0"/>
      <dgm:spPr/>
    </dgm:pt>
    <dgm:pt modelId="{6F6D1043-413B-4098-A708-05CEFEA5BC38}" type="pres">
      <dgm:prSet presAssocID="{ABA8E593-3FC1-4270-9DB1-0BAE528F9829}" presName="bgRect" presStyleLbl="bgShp" presStyleIdx="0" presStyleCnt="2"/>
      <dgm:spPr/>
    </dgm:pt>
    <dgm:pt modelId="{34A3327F-BD12-41D1-96C6-DA63AE411AF1}" type="pres">
      <dgm:prSet presAssocID="{ABA8E593-3FC1-4270-9DB1-0BAE528F9829}" presName="iconRect" presStyleLbl="node1" presStyleIdx="0" presStyleCnt="2"/>
      <dgm:spPr/>
    </dgm:pt>
    <dgm:pt modelId="{14A79987-FF82-4724-9198-68F775D531ED}" type="pres">
      <dgm:prSet presAssocID="{ABA8E593-3FC1-4270-9DB1-0BAE528F9829}" presName="spaceRect" presStyleCnt="0"/>
      <dgm:spPr/>
    </dgm:pt>
    <dgm:pt modelId="{2FBA5792-60E3-4C59-83D7-502AC948027C}" type="pres">
      <dgm:prSet presAssocID="{ABA8E593-3FC1-4270-9DB1-0BAE528F9829}" presName="parTx" presStyleLbl="revTx" presStyleIdx="0" presStyleCnt="2">
        <dgm:presLayoutVars>
          <dgm:chMax val="0"/>
          <dgm:chPref val="0"/>
        </dgm:presLayoutVars>
      </dgm:prSet>
      <dgm:spPr/>
    </dgm:pt>
    <dgm:pt modelId="{47ECECFE-2358-41FA-9AE2-C594BCC04D8F}" type="pres">
      <dgm:prSet presAssocID="{4861B2F5-9FF3-4BB6-8CAF-CF942DCDFF09}" presName="sibTrans" presStyleCnt="0"/>
      <dgm:spPr/>
    </dgm:pt>
    <dgm:pt modelId="{BD6577BB-22B3-4AE3-8CB0-C9E0C78EA419}" type="pres">
      <dgm:prSet presAssocID="{797D81EA-94F8-45D9-8A2A-67791A001431}" presName="compNode" presStyleCnt="0"/>
      <dgm:spPr/>
    </dgm:pt>
    <dgm:pt modelId="{7647A408-DE8F-411F-9D9B-9B0F2CA39A33}" type="pres">
      <dgm:prSet presAssocID="{797D81EA-94F8-45D9-8A2A-67791A001431}" presName="bgRect" presStyleLbl="bgShp" presStyleIdx="1" presStyleCnt="2"/>
      <dgm:spPr/>
    </dgm:pt>
    <dgm:pt modelId="{D04FC65A-3421-488E-8962-99C8EB8BA212}" type="pres">
      <dgm:prSet presAssocID="{797D81EA-94F8-45D9-8A2A-67791A001431}" presName="iconRect" presStyleLbl="node1" presStyleIdx="1"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ey"/>
        </a:ext>
      </dgm:extLst>
    </dgm:pt>
    <dgm:pt modelId="{0FFAA00D-F350-472B-94A3-495D151F6D2F}" type="pres">
      <dgm:prSet presAssocID="{797D81EA-94F8-45D9-8A2A-67791A001431}" presName="spaceRect" presStyleCnt="0"/>
      <dgm:spPr/>
    </dgm:pt>
    <dgm:pt modelId="{69EA4966-71FC-49C3-8834-7662D9000E94}" type="pres">
      <dgm:prSet presAssocID="{797D81EA-94F8-45D9-8A2A-67791A001431}" presName="parTx" presStyleLbl="revTx" presStyleIdx="1" presStyleCnt="2">
        <dgm:presLayoutVars>
          <dgm:chMax val="0"/>
          <dgm:chPref val="0"/>
        </dgm:presLayoutVars>
      </dgm:prSet>
      <dgm:spPr/>
    </dgm:pt>
  </dgm:ptLst>
  <dgm:cxnLst>
    <dgm:cxn modelId="{DB883908-8DE4-4688-835A-130E82FF088C}" srcId="{F61A710F-4BD4-4802-8134-E58B3B35053E}" destId="{ABA8E593-3FC1-4270-9DB1-0BAE528F9829}" srcOrd="0" destOrd="0" parTransId="{44D8FD52-55ED-4570-945A-4775E3C34238}" sibTransId="{4861B2F5-9FF3-4BB6-8CAF-CF942DCDFF09}"/>
    <dgm:cxn modelId="{6A4AA019-21FE-4D67-A6DB-B206F41BB381}" type="presOf" srcId="{797D81EA-94F8-45D9-8A2A-67791A001431}" destId="{69EA4966-71FC-49C3-8834-7662D9000E94}" srcOrd="0" destOrd="0" presId="urn:microsoft.com/office/officeart/2018/2/layout/IconVerticalSolidList"/>
    <dgm:cxn modelId="{788C3047-EE9F-45B8-8814-7036215237A1}" type="presOf" srcId="{ABA8E593-3FC1-4270-9DB1-0BAE528F9829}" destId="{2FBA5792-60E3-4C59-83D7-502AC948027C}" srcOrd="0" destOrd="0" presId="urn:microsoft.com/office/officeart/2018/2/layout/IconVerticalSolidList"/>
    <dgm:cxn modelId="{B463E376-0155-4709-AEEC-3DB3C31564E9}" type="presOf" srcId="{F61A710F-4BD4-4802-8134-E58B3B35053E}" destId="{38ED2E8F-33EF-4F28-9864-53E75C2F72AE}" srcOrd="0" destOrd="0" presId="urn:microsoft.com/office/officeart/2018/2/layout/IconVerticalSolidList"/>
    <dgm:cxn modelId="{E50402FA-9FD7-4D79-85BB-389756F0EDFB}" srcId="{F61A710F-4BD4-4802-8134-E58B3B35053E}" destId="{797D81EA-94F8-45D9-8A2A-67791A001431}" srcOrd="1" destOrd="0" parTransId="{F094A9E2-3E48-4D83-8046-9E70D81EEA66}" sibTransId="{07009760-8513-4CFA-941D-9B470D4B1DB7}"/>
    <dgm:cxn modelId="{4B06D920-36CE-444F-BB65-37CCB899A703}" type="presParOf" srcId="{38ED2E8F-33EF-4F28-9864-53E75C2F72AE}" destId="{336A904A-660B-4FA0-AD0B-329F16687FD8}" srcOrd="0" destOrd="0" presId="urn:microsoft.com/office/officeart/2018/2/layout/IconVerticalSolidList"/>
    <dgm:cxn modelId="{2F47DE81-DACF-4023-BE07-A00D20F788D0}" type="presParOf" srcId="{336A904A-660B-4FA0-AD0B-329F16687FD8}" destId="{6F6D1043-413B-4098-A708-05CEFEA5BC38}" srcOrd="0" destOrd="0" presId="urn:microsoft.com/office/officeart/2018/2/layout/IconVerticalSolidList"/>
    <dgm:cxn modelId="{809F1E22-5EA8-4405-82C5-148978144EBB}" type="presParOf" srcId="{336A904A-660B-4FA0-AD0B-329F16687FD8}" destId="{34A3327F-BD12-41D1-96C6-DA63AE411AF1}" srcOrd="1" destOrd="0" presId="urn:microsoft.com/office/officeart/2018/2/layout/IconVerticalSolidList"/>
    <dgm:cxn modelId="{B2F671F9-8785-450B-B5B5-312CEEAB2B19}" type="presParOf" srcId="{336A904A-660B-4FA0-AD0B-329F16687FD8}" destId="{14A79987-FF82-4724-9198-68F775D531ED}" srcOrd="2" destOrd="0" presId="urn:microsoft.com/office/officeart/2018/2/layout/IconVerticalSolidList"/>
    <dgm:cxn modelId="{FEAF96CF-DF68-4A05-A45B-E131FB6CE636}" type="presParOf" srcId="{336A904A-660B-4FA0-AD0B-329F16687FD8}" destId="{2FBA5792-60E3-4C59-83D7-502AC948027C}" srcOrd="3" destOrd="0" presId="urn:microsoft.com/office/officeart/2018/2/layout/IconVerticalSolidList"/>
    <dgm:cxn modelId="{E9B797D3-AF02-4D98-AB60-E777A7236E6D}" type="presParOf" srcId="{38ED2E8F-33EF-4F28-9864-53E75C2F72AE}" destId="{47ECECFE-2358-41FA-9AE2-C594BCC04D8F}" srcOrd="1" destOrd="0" presId="urn:microsoft.com/office/officeart/2018/2/layout/IconVerticalSolidList"/>
    <dgm:cxn modelId="{56EE092E-7308-4EF2-932F-498FFCAC0FCD}" type="presParOf" srcId="{38ED2E8F-33EF-4F28-9864-53E75C2F72AE}" destId="{BD6577BB-22B3-4AE3-8CB0-C9E0C78EA419}" srcOrd="2" destOrd="0" presId="urn:microsoft.com/office/officeart/2018/2/layout/IconVerticalSolidList"/>
    <dgm:cxn modelId="{5D20EAC9-246E-45D2-AEEB-02FE4EE7ED63}" type="presParOf" srcId="{BD6577BB-22B3-4AE3-8CB0-C9E0C78EA419}" destId="{7647A408-DE8F-411F-9D9B-9B0F2CA39A33}" srcOrd="0" destOrd="0" presId="urn:microsoft.com/office/officeart/2018/2/layout/IconVerticalSolidList"/>
    <dgm:cxn modelId="{E3D17B9D-A672-4C73-AE74-8ECC888B805A}" type="presParOf" srcId="{BD6577BB-22B3-4AE3-8CB0-C9E0C78EA419}" destId="{D04FC65A-3421-488E-8962-99C8EB8BA212}" srcOrd="1" destOrd="0" presId="urn:microsoft.com/office/officeart/2018/2/layout/IconVerticalSolidList"/>
    <dgm:cxn modelId="{E07F35FA-CB95-4D93-ACCA-0F5BA1366948}" type="presParOf" srcId="{BD6577BB-22B3-4AE3-8CB0-C9E0C78EA419}" destId="{0FFAA00D-F350-472B-94A3-495D151F6D2F}" srcOrd="2" destOrd="0" presId="urn:microsoft.com/office/officeart/2018/2/layout/IconVerticalSolidList"/>
    <dgm:cxn modelId="{2AAA5F8E-2CF4-4DD4-A6DA-3286E0A01F62}" type="presParOf" srcId="{BD6577BB-22B3-4AE3-8CB0-C9E0C78EA419}" destId="{69EA4966-71FC-49C3-8834-7662D9000E9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61A710F-4BD4-4802-8134-E58B3B35053E}" type="doc">
      <dgm:prSet loTypeId="urn:microsoft.com/office/officeart/2018/2/layout/IconVerticalSolidList" loCatId="icon" qsTypeId="urn:microsoft.com/office/officeart/2005/8/quickstyle/simple1" qsCatId="simple" csTypeId="urn:microsoft.com/office/officeart/2005/8/colors/accent1_3" csCatId="accent1" phldr="1"/>
      <dgm:spPr/>
      <dgm:t>
        <a:bodyPr/>
        <a:lstStyle/>
        <a:p>
          <a:endParaRPr lang="en-US"/>
        </a:p>
      </dgm:t>
    </dgm:pt>
    <dgm:pt modelId="{ABA8E593-3FC1-4270-9DB1-0BAE528F9829}">
      <dgm:prSet/>
      <dgm:spPr/>
      <dgm:t>
        <a:bodyPr/>
        <a:lstStyle/>
        <a:p>
          <a:pPr>
            <a:lnSpc>
              <a:spcPct val="100000"/>
            </a:lnSpc>
          </a:pPr>
          <a:r>
            <a:rPr lang="en-US" dirty="0"/>
            <a:t>Be aware of all relevant dates and deadlines. There are life-long penalties for enrolling late in both Part B and Part D</a:t>
          </a:r>
        </a:p>
      </dgm:t>
    </dgm:pt>
    <dgm:pt modelId="{44D8FD52-55ED-4570-945A-4775E3C34238}" type="parTrans" cxnId="{DB883908-8DE4-4688-835A-130E82FF088C}">
      <dgm:prSet/>
      <dgm:spPr/>
      <dgm:t>
        <a:bodyPr/>
        <a:lstStyle/>
        <a:p>
          <a:endParaRPr lang="en-US"/>
        </a:p>
      </dgm:t>
    </dgm:pt>
    <dgm:pt modelId="{4861B2F5-9FF3-4BB6-8CAF-CF942DCDFF09}" type="sibTrans" cxnId="{DB883908-8DE4-4688-835A-130E82FF088C}">
      <dgm:prSet/>
      <dgm:spPr/>
      <dgm:t>
        <a:bodyPr/>
        <a:lstStyle/>
        <a:p>
          <a:endParaRPr lang="en-US"/>
        </a:p>
      </dgm:t>
    </dgm:pt>
    <dgm:pt modelId="{58BAB1EB-BF20-49BD-A752-1665EA0CFE50}">
      <dgm:prSet/>
      <dgm:spPr/>
      <dgm:t>
        <a:bodyPr/>
        <a:lstStyle/>
        <a:p>
          <a:pPr>
            <a:lnSpc>
              <a:spcPct val="100000"/>
            </a:lnSpc>
          </a:pPr>
          <a:r>
            <a:rPr lang="en-US" dirty="0"/>
            <a:t>If covering spouse and/or dependents on employer insurance and they are under 65, they will have to get coverage through the Marketplace</a:t>
          </a:r>
        </a:p>
      </dgm:t>
    </dgm:pt>
    <dgm:pt modelId="{182B4FCC-7791-415B-B955-CF47B03FBAA0}" type="parTrans" cxnId="{3577F438-B6A1-433D-BC7E-E82241703FF8}">
      <dgm:prSet/>
      <dgm:spPr/>
      <dgm:t>
        <a:bodyPr/>
        <a:lstStyle/>
        <a:p>
          <a:endParaRPr lang="en-US"/>
        </a:p>
      </dgm:t>
    </dgm:pt>
    <dgm:pt modelId="{0E14F288-494A-4FF7-8E9C-9B8EC4F5A591}" type="sibTrans" cxnId="{3577F438-B6A1-433D-BC7E-E82241703FF8}">
      <dgm:prSet/>
      <dgm:spPr/>
      <dgm:t>
        <a:bodyPr/>
        <a:lstStyle/>
        <a:p>
          <a:endParaRPr lang="en-US"/>
        </a:p>
      </dgm:t>
    </dgm:pt>
    <dgm:pt modelId="{797D81EA-94F8-45D9-8A2A-67791A001431}">
      <dgm:prSet/>
      <dgm:spPr/>
      <dgm:t>
        <a:bodyPr/>
        <a:lstStyle/>
        <a:p>
          <a:pPr>
            <a:lnSpc>
              <a:spcPct val="100000"/>
            </a:lnSpc>
          </a:pPr>
          <a:r>
            <a:rPr lang="en-US" dirty="0"/>
            <a:t>If the beneficiary gets health insurance through their spouse, they will need to check with their spouse’s benefits coordinator for health insurance to ensure creditable coverage</a:t>
          </a:r>
        </a:p>
      </dgm:t>
    </dgm:pt>
    <dgm:pt modelId="{F094A9E2-3E48-4D83-8046-9E70D81EEA66}" type="parTrans" cxnId="{E50402FA-9FD7-4D79-85BB-389756F0EDFB}">
      <dgm:prSet/>
      <dgm:spPr/>
      <dgm:t>
        <a:bodyPr/>
        <a:lstStyle/>
        <a:p>
          <a:endParaRPr lang="en-US"/>
        </a:p>
      </dgm:t>
    </dgm:pt>
    <dgm:pt modelId="{07009760-8513-4CFA-941D-9B470D4B1DB7}" type="sibTrans" cxnId="{E50402FA-9FD7-4D79-85BB-389756F0EDFB}">
      <dgm:prSet/>
      <dgm:spPr/>
      <dgm:t>
        <a:bodyPr/>
        <a:lstStyle/>
        <a:p>
          <a:endParaRPr lang="en-US"/>
        </a:p>
      </dgm:t>
    </dgm:pt>
    <dgm:pt modelId="{38ED2E8F-33EF-4F28-9864-53E75C2F72AE}" type="pres">
      <dgm:prSet presAssocID="{F61A710F-4BD4-4802-8134-E58B3B35053E}" presName="root" presStyleCnt="0">
        <dgm:presLayoutVars>
          <dgm:dir/>
          <dgm:resizeHandles val="exact"/>
        </dgm:presLayoutVars>
      </dgm:prSet>
      <dgm:spPr/>
    </dgm:pt>
    <dgm:pt modelId="{336A904A-660B-4FA0-AD0B-329F16687FD8}" type="pres">
      <dgm:prSet presAssocID="{ABA8E593-3FC1-4270-9DB1-0BAE528F9829}" presName="compNode" presStyleCnt="0"/>
      <dgm:spPr/>
    </dgm:pt>
    <dgm:pt modelId="{6F6D1043-413B-4098-A708-05CEFEA5BC38}" type="pres">
      <dgm:prSet presAssocID="{ABA8E593-3FC1-4270-9DB1-0BAE528F9829}" presName="bgRect" presStyleLbl="bgShp" presStyleIdx="0" presStyleCnt="3"/>
      <dgm:spPr/>
    </dgm:pt>
    <dgm:pt modelId="{34A3327F-BD12-41D1-96C6-DA63AE411AF1}" type="pres">
      <dgm:prSet presAssocID="{ABA8E593-3FC1-4270-9DB1-0BAE528F982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ock"/>
        </a:ext>
      </dgm:extLst>
    </dgm:pt>
    <dgm:pt modelId="{14A79987-FF82-4724-9198-68F775D531ED}" type="pres">
      <dgm:prSet presAssocID="{ABA8E593-3FC1-4270-9DB1-0BAE528F9829}" presName="spaceRect" presStyleCnt="0"/>
      <dgm:spPr/>
    </dgm:pt>
    <dgm:pt modelId="{2FBA5792-60E3-4C59-83D7-502AC948027C}" type="pres">
      <dgm:prSet presAssocID="{ABA8E593-3FC1-4270-9DB1-0BAE528F9829}" presName="parTx" presStyleLbl="revTx" presStyleIdx="0" presStyleCnt="3">
        <dgm:presLayoutVars>
          <dgm:chMax val="0"/>
          <dgm:chPref val="0"/>
        </dgm:presLayoutVars>
      </dgm:prSet>
      <dgm:spPr/>
    </dgm:pt>
    <dgm:pt modelId="{47ECECFE-2358-41FA-9AE2-C594BCC04D8F}" type="pres">
      <dgm:prSet presAssocID="{4861B2F5-9FF3-4BB6-8CAF-CF942DCDFF09}" presName="sibTrans" presStyleCnt="0"/>
      <dgm:spPr/>
    </dgm:pt>
    <dgm:pt modelId="{BD3343EC-A28D-4065-A0CB-6C96F4BA72A0}" type="pres">
      <dgm:prSet presAssocID="{58BAB1EB-BF20-49BD-A752-1665EA0CFE50}" presName="compNode" presStyleCnt="0"/>
      <dgm:spPr/>
    </dgm:pt>
    <dgm:pt modelId="{A4B89B07-23C4-4A33-ACEA-607D760139AF}" type="pres">
      <dgm:prSet presAssocID="{58BAB1EB-BF20-49BD-A752-1665EA0CFE50}" presName="bgRect" presStyleLbl="bgShp" presStyleIdx="1" presStyleCnt="3"/>
      <dgm:spPr/>
    </dgm:pt>
    <dgm:pt modelId="{A8EA63F7-992E-4057-9E54-E82721B5B382}" type="pres">
      <dgm:prSet presAssocID="{58BAB1EB-BF20-49BD-A752-1665EA0CFE5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llar"/>
        </a:ext>
      </dgm:extLst>
    </dgm:pt>
    <dgm:pt modelId="{5115985C-4E04-49FD-B35F-EEA60A0C016A}" type="pres">
      <dgm:prSet presAssocID="{58BAB1EB-BF20-49BD-A752-1665EA0CFE50}" presName="spaceRect" presStyleCnt="0"/>
      <dgm:spPr/>
    </dgm:pt>
    <dgm:pt modelId="{E57BA7A9-6817-43F9-934F-37E0B7A14ACC}" type="pres">
      <dgm:prSet presAssocID="{58BAB1EB-BF20-49BD-A752-1665EA0CFE50}" presName="parTx" presStyleLbl="revTx" presStyleIdx="1" presStyleCnt="3">
        <dgm:presLayoutVars>
          <dgm:chMax val="0"/>
          <dgm:chPref val="0"/>
        </dgm:presLayoutVars>
      </dgm:prSet>
      <dgm:spPr/>
    </dgm:pt>
    <dgm:pt modelId="{7EBF7EA3-B8D6-4690-89A0-259386C61A8C}" type="pres">
      <dgm:prSet presAssocID="{0E14F288-494A-4FF7-8E9C-9B8EC4F5A591}" presName="sibTrans" presStyleCnt="0"/>
      <dgm:spPr/>
    </dgm:pt>
    <dgm:pt modelId="{BD6577BB-22B3-4AE3-8CB0-C9E0C78EA419}" type="pres">
      <dgm:prSet presAssocID="{797D81EA-94F8-45D9-8A2A-67791A001431}" presName="compNode" presStyleCnt="0"/>
      <dgm:spPr/>
    </dgm:pt>
    <dgm:pt modelId="{7647A408-DE8F-411F-9D9B-9B0F2CA39A33}" type="pres">
      <dgm:prSet presAssocID="{797D81EA-94F8-45D9-8A2A-67791A001431}" presName="bgRect" presStyleLbl="bgShp" presStyleIdx="2" presStyleCnt="3" custLinFactNeighborX="-273"/>
      <dgm:spPr/>
    </dgm:pt>
    <dgm:pt modelId="{D04FC65A-3421-488E-8962-99C8EB8BA212}" type="pres">
      <dgm:prSet presAssocID="{797D81EA-94F8-45D9-8A2A-67791A00143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oney"/>
        </a:ext>
      </dgm:extLst>
    </dgm:pt>
    <dgm:pt modelId="{0FFAA00D-F350-472B-94A3-495D151F6D2F}" type="pres">
      <dgm:prSet presAssocID="{797D81EA-94F8-45D9-8A2A-67791A001431}" presName="spaceRect" presStyleCnt="0"/>
      <dgm:spPr/>
    </dgm:pt>
    <dgm:pt modelId="{69EA4966-71FC-49C3-8834-7662D9000E94}" type="pres">
      <dgm:prSet presAssocID="{797D81EA-94F8-45D9-8A2A-67791A001431}" presName="parTx" presStyleLbl="revTx" presStyleIdx="2" presStyleCnt="3">
        <dgm:presLayoutVars>
          <dgm:chMax val="0"/>
          <dgm:chPref val="0"/>
        </dgm:presLayoutVars>
      </dgm:prSet>
      <dgm:spPr/>
    </dgm:pt>
  </dgm:ptLst>
  <dgm:cxnLst>
    <dgm:cxn modelId="{DB883908-8DE4-4688-835A-130E82FF088C}" srcId="{F61A710F-4BD4-4802-8134-E58B3B35053E}" destId="{ABA8E593-3FC1-4270-9DB1-0BAE528F9829}" srcOrd="0" destOrd="0" parTransId="{44D8FD52-55ED-4570-945A-4775E3C34238}" sibTransId="{4861B2F5-9FF3-4BB6-8CAF-CF942DCDFF09}"/>
    <dgm:cxn modelId="{5164280C-25DE-45DC-8A19-B436F43314ED}" type="presOf" srcId="{58BAB1EB-BF20-49BD-A752-1665EA0CFE50}" destId="{E57BA7A9-6817-43F9-934F-37E0B7A14ACC}" srcOrd="0" destOrd="0" presId="urn:microsoft.com/office/officeart/2018/2/layout/IconVerticalSolidList"/>
    <dgm:cxn modelId="{6A4AA019-21FE-4D67-A6DB-B206F41BB381}" type="presOf" srcId="{797D81EA-94F8-45D9-8A2A-67791A001431}" destId="{69EA4966-71FC-49C3-8834-7662D9000E94}" srcOrd="0" destOrd="0" presId="urn:microsoft.com/office/officeart/2018/2/layout/IconVerticalSolidList"/>
    <dgm:cxn modelId="{3577F438-B6A1-433D-BC7E-E82241703FF8}" srcId="{F61A710F-4BD4-4802-8134-E58B3B35053E}" destId="{58BAB1EB-BF20-49BD-A752-1665EA0CFE50}" srcOrd="1" destOrd="0" parTransId="{182B4FCC-7791-415B-B955-CF47B03FBAA0}" sibTransId="{0E14F288-494A-4FF7-8E9C-9B8EC4F5A591}"/>
    <dgm:cxn modelId="{788C3047-EE9F-45B8-8814-7036215237A1}" type="presOf" srcId="{ABA8E593-3FC1-4270-9DB1-0BAE528F9829}" destId="{2FBA5792-60E3-4C59-83D7-502AC948027C}" srcOrd="0" destOrd="0" presId="urn:microsoft.com/office/officeart/2018/2/layout/IconVerticalSolidList"/>
    <dgm:cxn modelId="{B463E376-0155-4709-AEEC-3DB3C31564E9}" type="presOf" srcId="{F61A710F-4BD4-4802-8134-E58B3B35053E}" destId="{38ED2E8F-33EF-4F28-9864-53E75C2F72AE}" srcOrd="0" destOrd="0" presId="urn:microsoft.com/office/officeart/2018/2/layout/IconVerticalSolidList"/>
    <dgm:cxn modelId="{E50402FA-9FD7-4D79-85BB-389756F0EDFB}" srcId="{F61A710F-4BD4-4802-8134-E58B3B35053E}" destId="{797D81EA-94F8-45D9-8A2A-67791A001431}" srcOrd="2" destOrd="0" parTransId="{F094A9E2-3E48-4D83-8046-9E70D81EEA66}" sibTransId="{07009760-8513-4CFA-941D-9B470D4B1DB7}"/>
    <dgm:cxn modelId="{4B06D920-36CE-444F-BB65-37CCB899A703}" type="presParOf" srcId="{38ED2E8F-33EF-4F28-9864-53E75C2F72AE}" destId="{336A904A-660B-4FA0-AD0B-329F16687FD8}" srcOrd="0" destOrd="0" presId="urn:microsoft.com/office/officeart/2018/2/layout/IconVerticalSolidList"/>
    <dgm:cxn modelId="{2F47DE81-DACF-4023-BE07-A00D20F788D0}" type="presParOf" srcId="{336A904A-660B-4FA0-AD0B-329F16687FD8}" destId="{6F6D1043-413B-4098-A708-05CEFEA5BC38}" srcOrd="0" destOrd="0" presId="urn:microsoft.com/office/officeart/2018/2/layout/IconVerticalSolidList"/>
    <dgm:cxn modelId="{809F1E22-5EA8-4405-82C5-148978144EBB}" type="presParOf" srcId="{336A904A-660B-4FA0-AD0B-329F16687FD8}" destId="{34A3327F-BD12-41D1-96C6-DA63AE411AF1}" srcOrd="1" destOrd="0" presId="urn:microsoft.com/office/officeart/2018/2/layout/IconVerticalSolidList"/>
    <dgm:cxn modelId="{B2F671F9-8785-450B-B5B5-312CEEAB2B19}" type="presParOf" srcId="{336A904A-660B-4FA0-AD0B-329F16687FD8}" destId="{14A79987-FF82-4724-9198-68F775D531ED}" srcOrd="2" destOrd="0" presId="urn:microsoft.com/office/officeart/2018/2/layout/IconVerticalSolidList"/>
    <dgm:cxn modelId="{FEAF96CF-DF68-4A05-A45B-E131FB6CE636}" type="presParOf" srcId="{336A904A-660B-4FA0-AD0B-329F16687FD8}" destId="{2FBA5792-60E3-4C59-83D7-502AC948027C}" srcOrd="3" destOrd="0" presId="urn:microsoft.com/office/officeart/2018/2/layout/IconVerticalSolidList"/>
    <dgm:cxn modelId="{E9B797D3-AF02-4D98-AB60-E777A7236E6D}" type="presParOf" srcId="{38ED2E8F-33EF-4F28-9864-53E75C2F72AE}" destId="{47ECECFE-2358-41FA-9AE2-C594BCC04D8F}" srcOrd="1" destOrd="0" presId="urn:microsoft.com/office/officeart/2018/2/layout/IconVerticalSolidList"/>
    <dgm:cxn modelId="{3E6A270C-5B83-4862-98E9-0F586787B7CB}" type="presParOf" srcId="{38ED2E8F-33EF-4F28-9864-53E75C2F72AE}" destId="{BD3343EC-A28D-4065-A0CB-6C96F4BA72A0}" srcOrd="2" destOrd="0" presId="urn:microsoft.com/office/officeart/2018/2/layout/IconVerticalSolidList"/>
    <dgm:cxn modelId="{F06E3226-9165-414E-9456-48677F8B1E8F}" type="presParOf" srcId="{BD3343EC-A28D-4065-A0CB-6C96F4BA72A0}" destId="{A4B89B07-23C4-4A33-ACEA-607D760139AF}" srcOrd="0" destOrd="0" presId="urn:microsoft.com/office/officeart/2018/2/layout/IconVerticalSolidList"/>
    <dgm:cxn modelId="{CE53F0A2-BE63-4C4B-A596-A7CB7C4B48B4}" type="presParOf" srcId="{BD3343EC-A28D-4065-A0CB-6C96F4BA72A0}" destId="{A8EA63F7-992E-4057-9E54-E82721B5B382}" srcOrd="1" destOrd="0" presId="urn:microsoft.com/office/officeart/2018/2/layout/IconVerticalSolidList"/>
    <dgm:cxn modelId="{5A89ACD4-B36B-4741-AE06-607B35CD1D2D}" type="presParOf" srcId="{BD3343EC-A28D-4065-A0CB-6C96F4BA72A0}" destId="{5115985C-4E04-49FD-B35F-EEA60A0C016A}" srcOrd="2" destOrd="0" presId="urn:microsoft.com/office/officeart/2018/2/layout/IconVerticalSolidList"/>
    <dgm:cxn modelId="{7A9676D0-3762-417E-8DAD-498540CB859B}" type="presParOf" srcId="{BD3343EC-A28D-4065-A0CB-6C96F4BA72A0}" destId="{E57BA7A9-6817-43F9-934F-37E0B7A14ACC}" srcOrd="3" destOrd="0" presId="urn:microsoft.com/office/officeart/2018/2/layout/IconVerticalSolidList"/>
    <dgm:cxn modelId="{A4BFDD46-BA91-4452-B738-E245C8A574E2}" type="presParOf" srcId="{38ED2E8F-33EF-4F28-9864-53E75C2F72AE}" destId="{7EBF7EA3-B8D6-4690-89A0-259386C61A8C}" srcOrd="3" destOrd="0" presId="urn:microsoft.com/office/officeart/2018/2/layout/IconVerticalSolidList"/>
    <dgm:cxn modelId="{56EE092E-7308-4EF2-932F-498FFCAC0FCD}" type="presParOf" srcId="{38ED2E8F-33EF-4F28-9864-53E75C2F72AE}" destId="{BD6577BB-22B3-4AE3-8CB0-C9E0C78EA419}" srcOrd="4" destOrd="0" presId="urn:microsoft.com/office/officeart/2018/2/layout/IconVerticalSolidList"/>
    <dgm:cxn modelId="{5D20EAC9-246E-45D2-AEEB-02FE4EE7ED63}" type="presParOf" srcId="{BD6577BB-22B3-4AE3-8CB0-C9E0C78EA419}" destId="{7647A408-DE8F-411F-9D9B-9B0F2CA39A33}" srcOrd="0" destOrd="0" presId="urn:microsoft.com/office/officeart/2018/2/layout/IconVerticalSolidList"/>
    <dgm:cxn modelId="{E3D17B9D-A672-4C73-AE74-8ECC888B805A}" type="presParOf" srcId="{BD6577BB-22B3-4AE3-8CB0-C9E0C78EA419}" destId="{D04FC65A-3421-488E-8962-99C8EB8BA212}" srcOrd="1" destOrd="0" presId="urn:microsoft.com/office/officeart/2018/2/layout/IconVerticalSolidList"/>
    <dgm:cxn modelId="{E07F35FA-CB95-4D93-ACCA-0F5BA1366948}" type="presParOf" srcId="{BD6577BB-22B3-4AE3-8CB0-C9E0C78EA419}" destId="{0FFAA00D-F350-472B-94A3-495D151F6D2F}" srcOrd="2" destOrd="0" presId="urn:microsoft.com/office/officeart/2018/2/layout/IconVerticalSolidList"/>
    <dgm:cxn modelId="{2AAA5F8E-2CF4-4DD4-A6DA-3286E0A01F62}" type="presParOf" srcId="{BD6577BB-22B3-4AE3-8CB0-C9E0C78EA419}" destId="{69EA4966-71FC-49C3-8834-7662D9000E9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3A96570-1014-47E4-A91E-94D214CE0F79}" type="doc">
      <dgm:prSet loTypeId="urn:microsoft.com/office/officeart/2018/2/layout/IconCircleList" loCatId="icon" qsTypeId="urn:microsoft.com/office/officeart/2005/8/quickstyle/simple1" qsCatId="simple" csTypeId="urn:microsoft.com/office/officeart/2005/8/colors/accent1_3" csCatId="accent1" phldr="1"/>
      <dgm:spPr/>
      <dgm:t>
        <a:bodyPr/>
        <a:lstStyle/>
        <a:p>
          <a:endParaRPr lang="en-US"/>
        </a:p>
      </dgm:t>
    </dgm:pt>
    <dgm:pt modelId="{DACAD6B5-EAC9-46EF-8CFE-7679A8CC29B3}">
      <dgm:prSet/>
      <dgm:spPr/>
      <dgm:t>
        <a:bodyPr/>
        <a:lstStyle/>
        <a:p>
          <a:pPr>
            <a:lnSpc>
              <a:spcPct val="100000"/>
            </a:lnSpc>
          </a:pPr>
          <a:r>
            <a:rPr lang="en-US"/>
            <a:t>Extra Help (with prescription drugs)</a:t>
          </a:r>
        </a:p>
      </dgm:t>
    </dgm:pt>
    <dgm:pt modelId="{49A1E293-0983-484D-ADCC-65DD44821B2D}" type="parTrans" cxnId="{61262590-B0AC-44D7-99BA-50AB01F48ABF}">
      <dgm:prSet/>
      <dgm:spPr/>
      <dgm:t>
        <a:bodyPr/>
        <a:lstStyle/>
        <a:p>
          <a:endParaRPr lang="en-US"/>
        </a:p>
      </dgm:t>
    </dgm:pt>
    <dgm:pt modelId="{513DEDFB-8960-47B5-AD82-3B7DA4D7A319}" type="sibTrans" cxnId="{61262590-B0AC-44D7-99BA-50AB01F48ABF}">
      <dgm:prSet/>
      <dgm:spPr/>
      <dgm:t>
        <a:bodyPr/>
        <a:lstStyle/>
        <a:p>
          <a:pPr>
            <a:lnSpc>
              <a:spcPct val="100000"/>
            </a:lnSpc>
          </a:pPr>
          <a:endParaRPr lang="en-US"/>
        </a:p>
      </dgm:t>
    </dgm:pt>
    <dgm:pt modelId="{DA5B4C8A-B084-4C11-A0AF-BA3CBABB8597}">
      <dgm:prSet/>
      <dgm:spPr/>
      <dgm:t>
        <a:bodyPr/>
        <a:lstStyle/>
        <a:p>
          <a:pPr>
            <a:lnSpc>
              <a:spcPct val="100000"/>
            </a:lnSpc>
          </a:pPr>
          <a:r>
            <a:rPr lang="en-US"/>
            <a:t>Medicaid</a:t>
          </a:r>
        </a:p>
      </dgm:t>
    </dgm:pt>
    <dgm:pt modelId="{2B235CBC-6800-4D73-BBC4-349B423FE949}" type="parTrans" cxnId="{1008893C-2622-4EB2-8ECB-DBF6A7DA23BD}">
      <dgm:prSet/>
      <dgm:spPr/>
      <dgm:t>
        <a:bodyPr/>
        <a:lstStyle/>
        <a:p>
          <a:endParaRPr lang="en-US"/>
        </a:p>
      </dgm:t>
    </dgm:pt>
    <dgm:pt modelId="{A213516A-8BC7-4B97-833B-9D6E9DB53F38}" type="sibTrans" cxnId="{1008893C-2622-4EB2-8ECB-DBF6A7DA23BD}">
      <dgm:prSet/>
      <dgm:spPr/>
      <dgm:t>
        <a:bodyPr/>
        <a:lstStyle/>
        <a:p>
          <a:pPr>
            <a:lnSpc>
              <a:spcPct val="100000"/>
            </a:lnSpc>
          </a:pPr>
          <a:endParaRPr lang="en-US"/>
        </a:p>
      </dgm:t>
    </dgm:pt>
    <dgm:pt modelId="{3C3DA5F8-2FD8-45C9-B71F-FCEFB0D62338}">
      <dgm:prSet/>
      <dgm:spPr/>
      <dgm:t>
        <a:bodyPr/>
        <a:lstStyle/>
        <a:p>
          <a:pPr>
            <a:lnSpc>
              <a:spcPct val="100000"/>
            </a:lnSpc>
          </a:pPr>
          <a:r>
            <a:rPr lang="en-US"/>
            <a:t>Medicare Savings Programs</a:t>
          </a:r>
        </a:p>
      </dgm:t>
    </dgm:pt>
    <dgm:pt modelId="{A8D318F8-58BF-43F2-B714-C7AF103EBE58}" type="parTrans" cxnId="{024A491F-AA5D-4706-A843-1AB52A52F5BC}">
      <dgm:prSet/>
      <dgm:spPr/>
      <dgm:t>
        <a:bodyPr/>
        <a:lstStyle/>
        <a:p>
          <a:endParaRPr lang="en-US"/>
        </a:p>
      </dgm:t>
    </dgm:pt>
    <dgm:pt modelId="{7FFFABDA-D9B7-4388-9F98-993FD01B8220}" type="sibTrans" cxnId="{024A491F-AA5D-4706-A843-1AB52A52F5BC}">
      <dgm:prSet/>
      <dgm:spPr/>
      <dgm:t>
        <a:bodyPr/>
        <a:lstStyle/>
        <a:p>
          <a:pPr>
            <a:lnSpc>
              <a:spcPct val="100000"/>
            </a:lnSpc>
          </a:pPr>
          <a:endParaRPr lang="en-US"/>
        </a:p>
      </dgm:t>
    </dgm:pt>
    <dgm:pt modelId="{12012C8A-8E08-4872-9B53-FBD3D15F82C2}">
      <dgm:prSet/>
      <dgm:spPr/>
      <dgm:t>
        <a:bodyPr/>
        <a:lstStyle/>
        <a:p>
          <a:pPr>
            <a:lnSpc>
              <a:spcPct val="100000"/>
            </a:lnSpc>
          </a:pPr>
          <a:r>
            <a:rPr lang="en-US" dirty="0"/>
            <a:t>Pharmaceutical Assistance Programs*</a:t>
          </a:r>
        </a:p>
      </dgm:t>
    </dgm:pt>
    <dgm:pt modelId="{F62ADD2C-DA0A-4037-AB61-3BC8E6FB85A8}" type="parTrans" cxnId="{20599795-639C-4C11-8925-C259FA16846A}">
      <dgm:prSet/>
      <dgm:spPr/>
      <dgm:t>
        <a:bodyPr/>
        <a:lstStyle/>
        <a:p>
          <a:endParaRPr lang="en-US"/>
        </a:p>
      </dgm:t>
    </dgm:pt>
    <dgm:pt modelId="{6980C634-CCA5-42FC-8CE9-F7CFEB974984}" type="sibTrans" cxnId="{20599795-639C-4C11-8925-C259FA16846A}">
      <dgm:prSet/>
      <dgm:spPr/>
      <dgm:t>
        <a:bodyPr/>
        <a:lstStyle/>
        <a:p>
          <a:pPr>
            <a:lnSpc>
              <a:spcPct val="100000"/>
            </a:lnSpc>
          </a:pPr>
          <a:endParaRPr lang="en-US"/>
        </a:p>
      </dgm:t>
    </dgm:pt>
    <dgm:pt modelId="{10B47B1E-5DED-4E45-94F2-C87411BF3542}">
      <dgm:prSet/>
      <dgm:spPr/>
      <dgm:t>
        <a:bodyPr/>
        <a:lstStyle/>
        <a:p>
          <a:pPr>
            <a:lnSpc>
              <a:spcPct val="100000"/>
            </a:lnSpc>
          </a:pPr>
          <a:r>
            <a:rPr lang="en-US" dirty="0">
              <a:solidFill>
                <a:schemeClr val="tx1"/>
              </a:solidFill>
            </a:rPr>
            <a:t>Prescription** Savings Cards</a:t>
          </a:r>
        </a:p>
      </dgm:t>
    </dgm:pt>
    <dgm:pt modelId="{E203613A-1009-46B5-BFF7-B27334764A73}" type="parTrans" cxnId="{E7C15C14-E51D-44B3-A666-1FB08922EE6D}">
      <dgm:prSet/>
      <dgm:spPr/>
      <dgm:t>
        <a:bodyPr/>
        <a:lstStyle/>
        <a:p>
          <a:endParaRPr lang="en-US"/>
        </a:p>
      </dgm:t>
    </dgm:pt>
    <dgm:pt modelId="{618FC166-3937-4D1E-A841-901F5CEBB3BF}" type="sibTrans" cxnId="{E7C15C14-E51D-44B3-A666-1FB08922EE6D}">
      <dgm:prSet/>
      <dgm:spPr/>
      <dgm:t>
        <a:bodyPr/>
        <a:lstStyle/>
        <a:p>
          <a:endParaRPr lang="en-US"/>
        </a:p>
      </dgm:t>
    </dgm:pt>
    <dgm:pt modelId="{342F4FAB-CA72-4818-AAD5-BEECDB8F5E75}" type="pres">
      <dgm:prSet presAssocID="{33A96570-1014-47E4-A91E-94D214CE0F79}" presName="root" presStyleCnt="0">
        <dgm:presLayoutVars>
          <dgm:dir/>
          <dgm:resizeHandles val="exact"/>
        </dgm:presLayoutVars>
      </dgm:prSet>
      <dgm:spPr/>
    </dgm:pt>
    <dgm:pt modelId="{53D25C84-10F9-487D-8923-85153548BA46}" type="pres">
      <dgm:prSet presAssocID="{33A96570-1014-47E4-A91E-94D214CE0F79}" presName="container" presStyleCnt="0">
        <dgm:presLayoutVars>
          <dgm:dir/>
          <dgm:resizeHandles val="exact"/>
        </dgm:presLayoutVars>
      </dgm:prSet>
      <dgm:spPr/>
    </dgm:pt>
    <dgm:pt modelId="{84CBAE40-A2CB-48C7-9933-144C1A88EC0D}" type="pres">
      <dgm:prSet presAssocID="{DACAD6B5-EAC9-46EF-8CFE-7679A8CC29B3}" presName="compNode" presStyleCnt="0"/>
      <dgm:spPr/>
    </dgm:pt>
    <dgm:pt modelId="{9EAA6140-8166-431C-A8A0-536E4E860E06}" type="pres">
      <dgm:prSet presAssocID="{DACAD6B5-EAC9-46EF-8CFE-7679A8CC29B3}" presName="iconBgRect" presStyleLbl="bgShp" presStyleIdx="0" presStyleCnt="5"/>
      <dgm:spPr/>
    </dgm:pt>
    <dgm:pt modelId="{8562F645-A2FF-4DFD-A955-A986AE7BB181}" type="pres">
      <dgm:prSet presAssocID="{DACAD6B5-EAC9-46EF-8CFE-7679A8CC29B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dicine"/>
        </a:ext>
      </dgm:extLst>
    </dgm:pt>
    <dgm:pt modelId="{56DE52CD-00E5-4211-910B-253A4E46AE5E}" type="pres">
      <dgm:prSet presAssocID="{DACAD6B5-EAC9-46EF-8CFE-7679A8CC29B3}" presName="spaceRect" presStyleCnt="0"/>
      <dgm:spPr/>
    </dgm:pt>
    <dgm:pt modelId="{CF234FDE-8608-4EF2-B8BE-BEEE83EF262D}" type="pres">
      <dgm:prSet presAssocID="{DACAD6B5-EAC9-46EF-8CFE-7679A8CC29B3}" presName="textRect" presStyleLbl="revTx" presStyleIdx="0" presStyleCnt="5">
        <dgm:presLayoutVars>
          <dgm:chMax val="1"/>
          <dgm:chPref val="1"/>
        </dgm:presLayoutVars>
      </dgm:prSet>
      <dgm:spPr/>
    </dgm:pt>
    <dgm:pt modelId="{28CC612C-DA56-44B8-AA33-33803ABFFE38}" type="pres">
      <dgm:prSet presAssocID="{513DEDFB-8960-47B5-AD82-3B7DA4D7A319}" presName="sibTrans" presStyleLbl="sibTrans2D1" presStyleIdx="0" presStyleCnt="0"/>
      <dgm:spPr/>
    </dgm:pt>
    <dgm:pt modelId="{05F705FE-8AF1-4AF1-8BA8-910B52AA53DC}" type="pres">
      <dgm:prSet presAssocID="{DA5B4C8A-B084-4C11-A0AF-BA3CBABB8597}" presName="compNode" presStyleCnt="0"/>
      <dgm:spPr/>
    </dgm:pt>
    <dgm:pt modelId="{87025912-11B2-40F5-BB14-8A8390DFD8ED}" type="pres">
      <dgm:prSet presAssocID="{DA5B4C8A-B084-4C11-A0AF-BA3CBABB8597}" presName="iconBgRect" presStyleLbl="bgShp" presStyleIdx="1" presStyleCnt="5"/>
      <dgm:spPr/>
    </dgm:pt>
    <dgm:pt modelId="{0D7C68DC-F9B6-4564-8992-F9A51D8F2BC4}" type="pres">
      <dgm:prSet presAssocID="{DA5B4C8A-B084-4C11-A0AF-BA3CBABB859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Ambulance"/>
        </a:ext>
      </dgm:extLst>
    </dgm:pt>
    <dgm:pt modelId="{7A260354-4640-4675-8CB2-9355E0B52FE9}" type="pres">
      <dgm:prSet presAssocID="{DA5B4C8A-B084-4C11-A0AF-BA3CBABB8597}" presName="spaceRect" presStyleCnt="0"/>
      <dgm:spPr/>
    </dgm:pt>
    <dgm:pt modelId="{D7E02A3E-9150-4BA1-B609-A0D39100CAB5}" type="pres">
      <dgm:prSet presAssocID="{DA5B4C8A-B084-4C11-A0AF-BA3CBABB8597}" presName="textRect" presStyleLbl="revTx" presStyleIdx="1" presStyleCnt="5">
        <dgm:presLayoutVars>
          <dgm:chMax val="1"/>
          <dgm:chPref val="1"/>
        </dgm:presLayoutVars>
      </dgm:prSet>
      <dgm:spPr/>
    </dgm:pt>
    <dgm:pt modelId="{ED63B882-2708-4CBA-9AB0-5219B10A0369}" type="pres">
      <dgm:prSet presAssocID="{A213516A-8BC7-4B97-833B-9D6E9DB53F38}" presName="sibTrans" presStyleLbl="sibTrans2D1" presStyleIdx="0" presStyleCnt="0"/>
      <dgm:spPr/>
    </dgm:pt>
    <dgm:pt modelId="{6B6D3930-B928-42E6-8445-96A25C356A01}" type="pres">
      <dgm:prSet presAssocID="{3C3DA5F8-2FD8-45C9-B71F-FCEFB0D62338}" presName="compNode" presStyleCnt="0"/>
      <dgm:spPr/>
    </dgm:pt>
    <dgm:pt modelId="{3F38E2D0-AC8B-4014-883A-FE9A5FA4828E}" type="pres">
      <dgm:prSet presAssocID="{3C3DA5F8-2FD8-45C9-B71F-FCEFB0D62338}" presName="iconBgRect" presStyleLbl="bgShp" presStyleIdx="2" presStyleCnt="5"/>
      <dgm:spPr/>
    </dgm:pt>
    <dgm:pt modelId="{2F59DD00-B011-4323-8D68-AE257E8F813A}" type="pres">
      <dgm:prSet presAssocID="{3C3DA5F8-2FD8-45C9-B71F-FCEFB0D6233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iggy Bank"/>
        </a:ext>
      </dgm:extLst>
    </dgm:pt>
    <dgm:pt modelId="{74C11F01-237F-41D3-A6F3-67B931A7D184}" type="pres">
      <dgm:prSet presAssocID="{3C3DA5F8-2FD8-45C9-B71F-FCEFB0D62338}" presName="spaceRect" presStyleCnt="0"/>
      <dgm:spPr/>
    </dgm:pt>
    <dgm:pt modelId="{25173495-782B-450A-97D1-F1016EEE9BF3}" type="pres">
      <dgm:prSet presAssocID="{3C3DA5F8-2FD8-45C9-B71F-FCEFB0D62338}" presName="textRect" presStyleLbl="revTx" presStyleIdx="2" presStyleCnt="5">
        <dgm:presLayoutVars>
          <dgm:chMax val="1"/>
          <dgm:chPref val="1"/>
        </dgm:presLayoutVars>
      </dgm:prSet>
      <dgm:spPr/>
    </dgm:pt>
    <dgm:pt modelId="{F5865954-D050-4EC6-9B23-F50EC3F86818}" type="pres">
      <dgm:prSet presAssocID="{7FFFABDA-D9B7-4388-9F98-993FD01B8220}" presName="sibTrans" presStyleLbl="sibTrans2D1" presStyleIdx="0" presStyleCnt="0"/>
      <dgm:spPr/>
    </dgm:pt>
    <dgm:pt modelId="{CC98083C-DEA2-4F49-B240-69F5AEA4CE2D}" type="pres">
      <dgm:prSet presAssocID="{12012C8A-8E08-4872-9B53-FBD3D15F82C2}" presName="compNode" presStyleCnt="0"/>
      <dgm:spPr/>
    </dgm:pt>
    <dgm:pt modelId="{E106B2CE-6FDA-49C7-84EB-9914E827D209}" type="pres">
      <dgm:prSet presAssocID="{12012C8A-8E08-4872-9B53-FBD3D15F82C2}" presName="iconBgRect" presStyleLbl="bgShp" presStyleIdx="3" presStyleCnt="5"/>
      <dgm:spPr/>
    </dgm:pt>
    <dgm:pt modelId="{955878F4-0DC0-4057-8BEB-81FF957ACEF5}" type="pres">
      <dgm:prSet presAssocID="{12012C8A-8E08-4872-9B53-FBD3D15F82C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edical"/>
        </a:ext>
      </dgm:extLst>
    </dgm:pt>
    <dgm:pt modelId="{E0A60ACF-6852-41F5-B07C-52077A5F91B9}" type="pres">
      <dgm:prSet presAssocID="{12012C8A-8E08-4872-9B53-FBD3D15F82C2}" presName="spaceRect" presStyleCnt="0"/>
      <dgm:spPr/>
    </dgm:pt>
    <dgm:pt modelId="{A47E2F3D-60B1-4339-8A4A-46ED2C110502}" type="pres">
      <dgm:prSet presAssocID="{12012C8A-8E08-4872-9B53-FBD3D15F82C2}" presName="textRect" presStyleLbl="revTx" presStyleIdx="3" presStyleCnt="5">
        <dgm:presLayoutVars>
          <dgm:chMax val="1"/>
          <dgm:chPref val="1"/>
        </dgm:presLayoutVars>
      </dgm:prSet>
      <dgm:spPr/>
    </dgm:pt>
    <dgm:pt modelId="{632B21D5-5462-4DA3-AE6B-B74ABEB65255}" type="pres">
      <dgm:prSet presAssocID="{6980C634-CCA5-42FC-8CE9-F7CFEB974984}" presName="sibTrans" presStyleLbl="sibTrans2D1" presStyleIdx="0" presStyleCnt="0"/>
      <dgm:spPr/>
    </dgm:pt>
    <dgm:pt modelId="{C58D0D4C-BEB7-4B9F-9D9D-81A41022D0EB}" type="pres">
      <dgm:prSet presAssocID="{10B47B1E-5DED-4E45-94F2-C87411BF3542}" presName="compNode" presStyleCnt="0"/>
      <dgm:spPr/>
    </dgm:pt>
    <dgm:pt modelId="{C0378A4B-595D-49DD-AE98-A5C7B0B9FDDD}" type="pres">
      <dgm:prSet presAssocID="{10B47B1E-5DED-4E45-94F2-C87411BF3542}" presName="iconBgRect" presStyleLbl="bgShp" presStyleIdx="4" presStyleCnt="5"/>
      <dgm:spPr/>
    </dgm:pt>
    <dgm:pt modelId="{ABB69246-8A4F-4943-A54F-7D9DB4FB5AEC}" type="pres">
      <dgm:prSet presAssocID="{10B47B1E-5DED-4E45-94F2-C87411BF354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Money"/>
        </a:ext>
      </dgm:extLst>
    </dgm:pt>
    <dgm:pt modelId="{FC0F3C56-DCB6-42E5-8F5F-B9249DE20CE2}" type="pres">
      <dgm:prSet presAssocID="{10B47B1E-5DED-4E45-94F2-C87411BF3542}" presName="spaceRect" presStyleCnt="0"/>
      <dgm:spPr/>
    </dgm:pt>
    <dgm:pt modelId="{DB9DBE37-E4AB-40D8-B01E-8813FBC8AAD7}" type="pres">
      <dgm:prSet presAssocID="{10B47B1E-5DED-4E45-94F2-C87411BF3542}" presName="textRect" presStyleLbl="revTx" presStyleIdx="4" presStyleCnt="5">
        <dgm:presLayoutVars>
          <dgm:chMax val="1"/>
          <dgm:chPref val="1"/>
        </dgm:presLayoutVars>
      </dgm:prSet>
      <dgm:spPr/>
    </dgm:pt>
  </dgm:ptLst>
  <dgm:cxnLst>
    <dgm:cxn modelId="{E7C15C14-E51D-44B3-A666-1FB08922EE6D}" srcId="{33A96570-1014-47E4-A91E-94D214CE0F79}" destId="{10B47B1E-5DED-4E45-94F2-C87411BF3542}" srcOrd="4" destOrd="0" parTransId="{E203613A-1009-46B5-BFF7-B27334764A73}" sibTransId="{618FC166-3937-4D1E-A841-901F5CEBB3BF}"/>
    <dgm:cxn modelId="{8ECBEA1C-7F57-44F4-8D5A-01959E66C98D}" type="presOf" srcId="{6980C634-CCA5-42FC-8CE9-F7CFEB974984}" destId="{632B21D5-5462-4DA3-AE6B-B74ABEB65255}" srcOrd="0" destOrd="0" presId="urn:microsoft.com/office/officeart/2018/2/layout/IconCircleList"/>
    <dgm:cxn modelId="{024A491F-AA5D-4706-A843-1AB52A52F5BC}" srcId="{33A96570-1014-47E4-A91E-94D214CE0F79}" destId="{3C3DA5F8-2FD8-45C9-B71F-FCEFB0D62338}" srcOrd="2" destOrd="0" parTransId="{A8D318F8-58BF-43F2-B714-C7AF103EBE58}" sibTransId="{7FFFABDA-D9B7-4388-9F98-993FD01B8220}"/>
    <dgm:cxn modelId="{2360A337-F23A-47A0-9CCC-A25BABAFBD68}" type="presOf" srcId="{3C3DA5F8-2FD8-45C9-B71F-FCEFB0D62338}" destId="{25173495-782B-450A-97D1-F1016EEE9BF3}" srcOrd="0" destOrd="0" presId="urn:microsoft.com/office/officeart/2018/2/layout/IconCircleList"/>
    <dgm:cxn modelId="{1008893C-2622-4EB2-8ECB-DBF6A7DA23BD}" srcId="{33A96570-1014-47E4-A91E-94D214CE0F79}" destId="{DA5B4C8A-B084-4C11-A0AF-BA3CBABB8597}" srcOrd="1" destOrd="0" parTransId="{2B235CBC-6800-4D73-BBC4-349B423FE949}" sibTransId="{A213516A-8BC7-4B97-833B-9D6E9DB53F38}"/>
    <dgm:cxn modelId="{F7BAC166-9E1E-46FB-820D-95D7E86D2B1F}" type="presOf" srcId="{33A96570-1014-47E4-A91E-94D214CE0F79}" destId="{342F4FAB-CA72-4818-AAD5-BEECDB8F5E75}" srcOrd="0" destOrd="0" presId="urn:microsoft.com/office/officeart/2018/2/layout/IconCircleList"/>
    <dgm:cxn modelId="{996E5C49-ADA9-4203-A71F-280DDC5ADDBA}" type="presOf" srcId="{10B47B1E-5DED-4E45-94F2-C87411BF3542}" destId="{DB9DBE37-E4AB-40D8-B01E-8813FBC8AAD7}" srcOrd="0" destOrd="0" presId="urn:microsoft.com/office/officeart/2018/2/layout/IconCircleList"/>
    <dgm:cxn modelId="{10049869-6E02-4363-9F8B-78E3F9AE37EA}" type="presOf" srcId="{7FFFABDA-D9B7-4388-9F98-993FD01B8220}" destId="{F5865954-D050-4EC6-9B23-F50EC3F86818}" srcOrd="0" destOrd="0" presId="urn:microsoft.com/office/officeart/2018/2/layout/IconCircleList"/>
    <dgm:cxn modelId="{FB1F3D4F-6FF6-45B2-B519-642217810703}" type="presOf" srcId="{DA5B4C8A-B084-4C11-A0AF-BA3CBABB8597}" destId="{D7E02A3E-9150-4BA1-B609-A0D39100CAB5}" srcOrd="0" destOrd="0" presId="urn:microsoft.com/office/officeart/2018/2/layout/IconCircleList"/>
    <dgm:cxn modelId="{208DD76F-633E-46CB-8270-F20D9507167C}" type="presOf" srcId="{DACAD6B5-EAC9-46EF-8CFE-7679A8CC29B3}" destId="{CF234FDE-8608-4EF2-B8BE-BEEE83EF262D}" srcOrd="0" destOrd="0" presId="urn:microsoft.com/office/officeart/2018/2/layout/IconCircleList"/>
    <dgm:cxn modelId="{61262590-B0AC-44D7-99BA-50AB01F48ABF}" srcId="{33A96570-1014-47E4-A91E-94D214CE0F79}" destId="{DACAD6B5-EAC9-46EF-8CFE-7679A8CC29B3}" srcOrd="0" destOrd="0" parTransId="{49A1E293-0983-484D-ADCC-65DD44821B2D}" sibTransId="{513DEDFB-8960-47B5-AD82-3B7DA4D7A319}"/>
    <dgm:cxn modelId="{20599795-639C-4C11-8925-C259FA16846A}" srcId="{33A96570-1014-47E4-A91E-94D214CE0F79}" destId="{12012C8A-8E08-4872-9B53-FBD3D15F82C2}" srcOrd="3" destOrd="0" parTransId="{F62ADD2C-DA0A-4037-AB61-3BC8E6FB85A8}" sibTransId="{6980C634-CCA5-42FC-8CE9-F7CFEB974984}"/>
    <dgm:cxn modelId="{4D748CEE-9BB9-4C64-868E-850172FBFACA}" type="presOf" srcId="{513DEDFB-8960-47B5-AD82-3B7DA4D7A319}" destId="{28CC612C-DA56-44B8-AA33-33803ABFFE38}" srcOrd="0" destOrd="0" presId="urn:microsoft.com/office/officeart/2018/2/layout/IconCircleList"/>
    <dgm:cxn modelId="{152816FF-8DE2-4A8D-AE39-FECC17387D96}" type="presOf" srcId="{A213516A-8BC7-4B97-833B-9D6E9DB53F38}" destId="{ED63B882-2708-4CBA-9AB0-5219B10A0369}" srcOrd="0" destOrd="0" presId="urn:microsoft.com/office/officeart/2018/2/layout/IconCircleList"/>
    <dgm:cxn modelId="{D2065BFF-7711-43E9-8965-77331CACBDC3}" type="presOf" srcId="{12012C8A-8E08-4872-9B53-FBD3D15F82C2}" destId="{A47E2F3D-60B1-4339-8A4A-46ED2C110502}" srcOrd="0" destOrd="0" presId="urn:microsoft.com/office/officeart/2018/2/layout/IconCircleList"/>
    <dgm:cxn modelId="{B992E3AF-A429-4AB6-8E54-356D37DF53D8}" type="presParOf" srcId="{342F4FAB-CA72-4818-AAD5-BEECDB8F5E75}" destId="{53D25C84-10F9-487D-8923-85153548BA46}" srcOrd="0" destOrd="0" presId="urn:microsoft.com/office/officeart/2018/2/layout/IconCircleList"/>
    <dgm:cxn modelId="{ACF35F69-E195-4C08-A408-D65E812F6FE6}" type="presParOf" srcId="{53D25C84-10F9-487D-8923-85153548BA46}" destId="{84CBAE40-A2CB-48C7-9933-144C1A88EC0D}" srcOrd="0" destOrd="0" presId="urn:microsoft.com/office/officeart/2018/2/layout/IconCircleList"/>
    <dgm:cxn modelId="{6FC0B66A-7F1A-4B32-B312-2E9986B9F37A}" type="presParOf" srcId="{84CBAE40-A2CB-48C7-9933-144C1A88EC0D}" destId="{9EAA6140-8166-431C-A8A0-536E4E860E06}" srcOrd="0" destOrd="0" presId="urn:microsoft.com/office/officeart/2018/2/layout/IconCircleList"/>
    <dgm:cxn modelId="{5DEE0D93-AFA4-49B5-93CA-592D816D35C8}" type="presParOf" srcId="{84CBAE40-A2CB-48C7-9933-144C1A88EC0D}" destId="{8562F645-A2FF-4DFD-A955-A986AE7BB181}" srcOrd="1" destOrd="0" presId="urn:microsoft.com/office/officeart/2018/2/layout/IconCircleList"/>
    <dgm:cxn modelId="{044679CE-44C6-4CE2-8223-A143C61846EF}" type="presParOf" srcId="{84CBAE40-A2CB-48C7-9933-144C1A88EC0D}" destId="{56DE52CD-00E5-4211-910B-253A4E46AE5E}" srcOrd="2" destOrd="0" presId="urn:microsoft.com/office/officeart/2018/2/layout/IconCircleList"/>
    <dgm:cxn modelId="{9CE70BDE-3E82-4687-BE51-504E17F0A599}" type="presParOf" srcId="{84CBAE40-A2CB-48C7-9933-144C1A88EC0D}" destId="{CF234FDE-8608-4EF2-B8BE-BEEE83EF262D}" srcOrd="3" destOrd="0" presId="urn:microsoft.com/office/officeart/2018/2/layout/IconCircleList"/>
    <dgm:cxn modelId="{EBCDE933-E332-4849-8FA2-11CF77DF2315}" type="presParOf" srcId="{53D25C84-10F9-487D-8923-85153548BA46}" destId="{28CC612C-DA56-44B8-AA33-33803ABFFE38}" srcOrd="1" destOrd="0" presId="urn:microsoft.com/office/officeart/2018/2/layout/IconCircleList"/>
    <dgm:cxn modelId="{7C1E260E-E63E-428F-BAB2-07A886C3E020}" type="presParOf" srcId="{53D25C84-10F9-487D-8923-85153548BA46}" destId="{05F705FE-8AF1-4AF1-8BA8-910B52AA53DC}" srcOrd="2" destOrd="0" presId="urn:microsoft.com/office/officeart/2018/2/layout/IconCircleList"/>
    <dgm:cxn modelId="{A949C43F-9BB5-4880-B816-5011196F7EB1}" type="presParOf" srcId="{05F705FE-8AF1-4AF1-8BA8-910B52AA53DC}" destId="{87025912-11B2-40F5-BB14-8A8390DFD8ED}" srcOrd="0" destOrd="0" presId="urn:microsoft.com/office/officeart/2018/2/layout/IconCircleList"/>
    <dgm:cxn modelId="{33986123-C409-4B88-9362-4F0E67BF015E}" type="presParOf" srcId="{05F705FE-8AF1-4AF1-8BA8-910B52AA53DC}" destId="{0D7C68DC-F9B6-4564-8992-F9A51D8F2BC4}" srcOrd="1" destOrd="0" presId="urn:microsoft.com/office/officeart/2018/2/layout/IconCircleList"/>
    <dgm:cxn modelId="{EC601FB7-E91A-4161-8FEF-BC45BF542A02}" type="presParOf" srcId="{05F705FE-8AF1-4AF1-8BA8-910B52AA53DC}" destId="{7A260354-4640-4675-8CB2-9355E0B52FE9}" srcOrd="2" destOrd="0" presId="urn:microsoft.com/office/officeart/2018/2/layout/IconCircleList"/>
    <dgm:cxn modelId="{1345F0A4-B9C3-4901-9A2A-7BECA59BF89B}" type="presParOf" srcId="{05F705FE-8AF1-4AF1-8BA8-910B52AA53DC}" destId="{D7E02A3E-9150-4BA1-B609-A0D39100CAB5}" srcOrd="3" destOrd="0" presId="urn:microsoft.com/office/officeart/2018/2/layout/IconCircleList"/>
    <dgm:cxn modelId="{03141F24-45EB-49A5-BD34-65B9C8000719}" type="presParOf" srcId="{53D25C84-10F9-487D-8923-85153548BA46}" destId="{ED63B882-2708-4CBA-9AB0-5219B10A0369}" srcOrd="3" destOrd="0" presId="urn:microsoft.com/office/officeart/2018/2/layout/IconCircleList"/>
    <dgm:cxn modelId="{9E169EF7-36CC-43AB-800C-DE29EDEA7339}" type="presParOf" srcId="{53D25C84-10F9-487D-8923-85153548BA46}" destId="{6B6D3930-B928-42E6-8445-96A25C356A01}" srcOrd="4" destOrd="0" presId="urn:microsoft.com/office/officeart/2018/2/layout/IconCircleList"/>
    <dgm:cxn modelId="{74A41FF2-E73B-41DA-8C9B-98F4EE68074A}" type="presParOf" srcId="{6B6D3930-B928-42E6-8445-96A25C356A01}" destId="{3F38E2D0-AC8B-4014-883A-FE9A5FA4828E}" srcOrd="0" destOrd="0" presId="urn:microsoft.com/office/officeart/2018/2/layout/IconCircleList"/>
    <dgm:cxn modelId="{5EF22BC1-76AF-4073-A06B-79AC70403723}" type="presParOf" srcId="{6B6D3930-B928-42E6-8445-96A25C356A01}" destId="{2F59DD00-B011-4323-8D68-AE257E8F813A}" srcOrd="1" destOrd="0" presId="urn:microsoft.com/office/officeart/2018/2/layout/IconCircleList"/>
    <dgm:cxn modelId="{475C11A5-6BE7-4D9B-B3F0-9ABD2E1919BD}" type="presParOf" srcId="{6B6D3930-B928-42E6-8445-96A25C356A01}" destId="{74C11F01-237F-41D3-A6F3-67B931A7D184}" srcOrd="2" destOrd="0" presId="urn:microsoft.com/office/officeart/2018/2/layout/IconCircleList"/>
    <dgm:cxn modelId="{475BBF00-818D-4366-88AC-073F9B263CF1}" type="presParOf" srcId="{6B6D3930-B928-42E6-8445-96A25C356A01}" destId="{25173495-782B-450A-97D1-F1016EEE9BF3}" srcOrd="3" destOrd="0" presId="urn:microsoft.com/office/officeart/2018/2/layout/IconCircleList"/>
    <dgm:cxn modelId="{019248F2-F740-4DE5-9493-D185E4E29C2A}" type="presParOf" srcId="{53D25C84-10F9-487D-8923-85153548BA46}" destId="{F5865954-D050-4EC6-9B23-F50EC3F86818}" srcOrd="5" destOrd="0" presId="urn:microsoft.com/office/officeart/2018/2/layout/IconCircleList"/>
    <dgm:cxn modelId="{A6093718-CA25-45C5-A3C1-B86D8CFDD982}" type="presParOf" srcId="{53D25C84-10F9-487D-8923-85153548BA46}" destId="{CC98083C-DEA2-4F49-B240-69F5AEA4CE2D}" srcOrd="6" destOrd="0" presId="urn:microsoft.com/office/officeart/2018/2/layout/IconCircleList"/>
    <dgm:cxn modelId="{5AE86A41-112B-45AC-884E-B7885AD0B76F}" type="presParOf" srcId="{CC98083C-DEA2-4F49-B240-69F5AEA4CE2D}" destId="{E106B2CE-6FDA-49C7-84EB-9914E827D209}" srcOrd="0" destOrd="0" presId="urn:microsoft.com/office/officeart/2018/2/layout/IconCircleList"/>
    <dgm:cxn modelId="{011E6D4F-4251-4B69-86B6-DBA398D4C486}" type="presParOf" srcId="{CC98083C-DEA2-4F49-B240-69F5AEA4CE2D}" destId="{955878F4-0DC0-4057-8BEB-81FF957ACEF5}" srcOrd="1" destOrd="0" presId="urn:microsoft.com/office/officeart/2018/2/layout/IconCircleList"/>
    <dgm:cxn modelId="{ECEAD32E-CB60-4DC3-8B19-A9E37B3764EA}" type="presParOf" srcId="{CC98083C-DEA2-4F49-B240-69F5AEA4CE2D}" destId="{E0A60ACF-6852-41F5-B07C-52077A5F91B9}" srcOrd="2" destOrd="0" presId="urn:microsoft.com/office/officeart/2018/2/layout/IconCircleList"/>
    <dgm:cxn modelId="{AB205FC5-95D5-4235-BF30-7E425AC08670}" type="presParOf" srcId="{CC98083C-DEA2-4F49-B240-69F5AEA4CE2D}" destId="{A47E2F3D-60B1-4339-8A4A-46ED2C110502}" srcOrd="3" destOrd="0" presId="urn:microsoft.com/office/officeart/2018/2/layout/IconCircleList"/>
    <dgm:cxn modelId="{D6F97F5A-88BC-43C5-9263-AE419AC78D77}" type="presParOf" srcId="{53D25C84-10F9-487D-8923-85153548BA46}" destId="{632B21D5-5462-4DA3-AE6B-B74ABEB65255}" srcOrd="7" destOrd="0" presId="urn:microsoft.com/office/officeart/2018/2/layout/IconCircleList"/>
    <dgm:cxn modelId="{90B67366-0446-431B-BAB0-FF4B58ECB61E}" type="presParOf" srcId="{53D25C84-10F9-487D-8923-85153548BA46}" destId="{C58D0D4C-BEB7-4B9F-9D9D-81A41022D0EB}" srcOrd="8" destOrd="0" presId="urn:microsoft.com/office/officeart/2018/2/layout/IconCircleList"/>
    <dgm:cxn modelId="{C1DB44FD-F2F9-46ED-9ECC-23D97196B6C8}" type="presParOf" srcId="{C58D0D4C-BEB7-4B9F-9D9D-81A41022D0EB}" destId="{C0378A4B-595D-49DD-AE98-A5C7B0B9FDDD}" srcOrd="0" destOrd="0" presId="urn:microsoft.com/office/officeart/2018/2/layout/IconCircleList"/>
    <dgm:cxn modelId="{33829102-E844-412C-B67B-EB95239A62FE}" type="presParOf" srcId="{C58D0D4C-BEB7-4B9F-9D9D-81A41022D0EB}" destId="{ABB69246-8A4F-4943-A54F-7D9DB4FB5AEC}" srcOrd="1" destOrd="0" presId="urn:microsoft.com/office/officeart/2018/2/layout/IconCircleList"/>
    <dgm:cxn modelId="{BF8EF66B-4657-425A-94EC-E48F9EF7E5A7}" type="presParOf" srcId="{C58D0D4C-BEB7-4B9F-9D9D-81A41022D0EB}" destId="{FC0F3C56-DCB6-42E5-8F5F-B9249DE20CE2}" srcOrd="2" destOrd="0" presId="urn:microsoft.com/office/officeart/2018/2/layout/IconCircleList"/>
    <dgm:cxn modelId="{DB827791-C718-4A07-A12A-C3370FC30190}" type="presParOf" srcId="{C58D0D4C-BEB7-4B9F-9D9D-81A41022D0EB}" destId="{DB9DBE37-E4AB-40D8-B01E-8813FBC8AAD7}"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08A23E-EEE9-407C-83EF-1048EA766F6F}">
      <dsp:nvSpPr>
        <dsp:cNvPr id="0" name=""/>
        <dsp:cNvSpPr/>
      </dsp:nvSpPr>
      <dsp:spPr>
        <a:xfrm>
          <a:off x="0" y="622161"/>
          <a:ext cx="9516775" cy="1209600"/>
        </a:xfrm>
        <a:prstGeom prst="rect">
          <a:avLst/>
        </a:prstGeom>
        <a:solidFill>
          <a:schemeClr val="lt1">
            <a:alpha val="90000"/>
            <a:hueOff val="0"/>
            <a:satOff val="0"/>
            <a:lumOff val="0"/>
            <a:alphaOff val="0"/>
          </a:schemeClr>
        </a:soli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38607" tIns="333248" rIns="738607"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65 and older</a:t>
          </a:r>
        </a:p>
        <a:p>
          <a:pPr marL="171450" lvl="1" indent="-171450" algn="l" defTabSz="711200">
            <a:lnSpc>
              <a:spcPct val="90000"/>
            </a:lnSpc>
            <a:spcBef>
              <a:spcPct val="0"/>
            </a:spcBef>
            <a:spcAft>
              <a:spcPct val="15000"/>
            </a:spcAft>
            <a:buChar char="•"/>
          </a:pPr>
          <a:r>
            <a:rPr lang="en-US" sz="1600" kern="1200" dirty="0"/>
            <a:t>Under 65 with certain disabilities</a:t>
          </a:r>
        </a:p>
        <a:p>
          <a:pPr marL="171450" lvl="1" indent="-171450" algn="l" defTabSz="711200">
            <a:lnSpc>
              <a:spcPct val="90000"/>
            </a:lnSpc>
            <a:spcBef>
              <a:spcPct val="0"/>
            </a:spcBef>
            <a:spcAft>
              <a:spcPct val="15000"/>
            </a:spcAft>
            <a:buChar char="•"/>
          </a:pPr>
          <a:r>
            <a:rPr lang="en-US" sz="1600" kern="1200" dirty="0"/>
            <a:t>Any age with End-Stage Renal Disease (ESRD)</a:t>
          </a:r>
        </a:p>
      </dsp:txBody>
      <dsp:txXfrm>
        <a:off x="0" y="622161"/>
        <a:ext cx="9516775" cy="1209600"/>
      </dsp:txXfrm>
    </dsp:sp>
    <dsp:sp modelId="{B8BC7CA3-F522-45DE-9E7D-58231DA278E3}">
      <dsp:nvSpPr>
        <dsp:cNvPr id="0" name=""/>
        <dsp:cNvSpPr/>
      </dsp:nvSpPr>
      <dsp:spPr>
        <a:xfrm>
          <a:off x="475838" y="386001"/>
          <a:ext cx="6661742" cy="472320"/>
        </a:xfrm>
        <a:prstGeom prst="round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1798" tIns="0" rIns="251798" bIns="0" numCol="1" spcCol="1270" anchor="ctr" anchorCtr="0">
          <a:noAutofit/>
        </a:bodyPr>
        <a:lstStyle/>
        <a:p>
          <a:pPr marL="0" lvl="0" indent="0" algn="l" defTabSz="711200">
            <a:lnSpc>
              <a:spcPct val="90000"/>
            </a:lnSpc>
            <a:spcBef>
              <a:spcPct val="0"/>
            </a:spcBef>
            <a:spcAft>
              <a:spcPct val="35000"/>
            </a:spcAft>
            <a:buNone/>
          </a:pPr>
          <a:r>
            <a:rPr lang="en-US" sz="1600" kern="1200" dirty="0"/>
            <a:t>Federally Funded Health insurance for three groups of people</a:t>
          </a:r>
        </a:p>
      </dsp:txBody>
      <dsp:txXfrm>
        <a:off x="498895" y="409058"/>
        <a:ext cx="6615628" cy="426206"/>
      </dsp:txXfrm>
    </dsp:sp>
    <dsp:sp modelId="{3B0CCDF5-32B6-42E3-9775-5C1055B6761A}">
      <dsp:nvSpPr>
        <dsp:cNvPr id="0" name=""/>
        <dsp:cNvSpPr/>
      </dsp:nvSpPr>
      <dsp:spPr>
        <a:xfrm>
          <a:off x="0" y="2154322"/>
          <a:ext cx="9516775" cy="680400"/>
        </a:xfrm>
        <a:prstGeom prst="rect">
          <a:avLst/>
        </a:prstGeom>
        <a:solidFill>
          <a:schemeClr val="lt1">
            <a:alpha val="90000"/>
            <a:hueOff val="0"/>
            <a:satOff val="0"/>
            <a:lumOff val="0"/>
            <a:alphaOff val="0"/>
          </a:schemeClr>
        </a:solidFill>
        <a:ln w="6350" cap="flat" cmpd="sng" algn="ctr">
          <a:solidFill>
            <a:schemeClr val="accent1">
              <a:shade val="80000"/>
              <a:hueOff val="-17693"/>
              <a:satOff val="-25416"/>
              <a:lumOff val="17975"/>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38607" tIns="333248" rIns="738607"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Centers for Medicare &amp; Medicaid Services (CMS)</a:t>
          </a:r>
        </a:p>
      </dsp:txBody>
      <dsp:txXfrm>
        <a:off x="0" y="2154322"/>
        <a:ext cx="9516775" cy="680400"/>
      </dsp:txXfrm>
    </dsp:sp>
    <dsp:sp modelId="{D069B7DC-2DD5-4996-ACCF-509687601B11}">
      <dsp:nvSpPr>
        <dsp:cNvPr id="0" name=""/>
        <dsp:cNvSpPr/>
      </dsp:nvSpPr>
      <dsp:spPr>
        <a:xfrm>
          <a:off x="475838" y="1918161"/>
          <a:ext cx="6661742" cy="472320"/>
        </a:xfrm>
        <a:prstGeom prst="roundRect">
          <a:avLst/>
        </a:prstGeom>
        <a:gradFill rotWithShape="0">
          <a:gsLst>
            <a:gs pos="0">
              <a:schemeClr val="accent1">
                <a:shade val="80000"/>
                <a:hueOff val="-17693"/>
                <a:satOff val="-25416"/>
                <a:lumOff val="17975"/>
                <a:alphaOff val="0"/>
                <a:satMod val="103000"/>
                <a:lumMod val="102000"/>
                <a:tint val="94000"/>
              </a:schemeClr>
            </a:gs>
            <a:gs pos="50000">
              <a:schemeClr val="accent1">
                <a:shade val="80000"/>
                <a:hueOff val="-17693"/>
                <a:satOff val="-25416"/>
                <a:lumOff val="17975"/>
                <a:alphaOff val="0"/>
                <a:satMod val="110000"/>
                <a:lumMod val="100000"/>
                <a:shade val="100000"/>
              </a:schemeClr>
            </a:gs>
            <a:gs pos="100000">
              <a:schemeClr val="accent1">
                <a:shade val="80000"/>
                <a:hueOff val="-17693"/>
                <a:satOff val="-25416"/>
                <a:lumOff val="1797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1798" tIns="0" rIns="251798" bIns="0" numCol="1" spcCol="1270" anchor="ctr" anchorCtr="0">
          <a:noAutofit/>
        </a:bodyPr>
        <a:lstStyle/>
        <a:p>
          <a:pPr marL="0" lvl="0" indent="0" algn="l" defTabSz="711200">
            <a:lnSpc>
              <a:spcPct val="90000"/>
            </a:lnSpc>
            <a:spcBef>
              <a:spcPct val="0"/>
            </a:spcBef>
            <a:spcAft>
              <a:spcPct val="35000"/>
            </a:spcAft>
            <a:buNone/>
          </a:pPr>
          <a:r>
            <a:rPr lang="en-US" sz="1600" kern="1200"/>
            <a:t>Administration</a:t>
          </a:r>
        </a:p>
      </dsp:txBody>
      <dsp:txXfrm>
        <a:off x="498895" y="1941218"/>
        <a:ext cx="6615628" cy="426206"/>
      </dsp:txXfrm>
    </dsp:sp>
    <dsp:sp modelId="{1D4F76EB-B07C-48EB-B86A-F6E4B4E40E71}">
      <dsp:nvSpPr>
        <dsp:cNvPr id="0" name=""/>
        <dsp:cNvSpPr/>
      </dsp:nvSpPr>
      <dsp:spPr>
        <a:xfrm>
          <a:off x="0" y="3157282"/>
          <a:ext cx="9516775" cy="957600"/>
        </a:xfrm>
        <a:prstGeom prst="rect">
          <a:avLst/>
        </a:prstGeom>
        <a:solidFill>
          <a:schemeClr val="lt1">
            <a:alpha val="90000"/>
            <a:hueOff val="0"/>
            <a:satOff val="0"/>
            <a:lumOff val="0"/>
            <a:alphaOff val="0"/>
          </a:schemeClr>
        </a:solidFill>
        <a:ln w="6350" cap="flat" cmpd="sng" algn="ctr">
          <a:solidFill>
            <a:schemeClr val="accent1">
              <a:shade val="80000"/>
              <a:hueOff val="-35386"/>
              <a:satOff val="-50832"/>
              <a:lumOff val="3595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38607" tIns="333248" rIns="738607"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Social Security Administration (SSA) for most</a:t>
          </a:r>
        </a:p>
        <a:p>
          <a:pPr marL="171450" lvl="1" indent="-171450" algn="l" defTabSz="711200" rtl="0">
            <a:lnSpc>
              <a:spcPct val="90000"/>
            </a:lnSpc>
            <a:spcBef>
              <a:spcPct val="0"/>
            </a:spcBef>
            <a:spcAft>
              <a:spcPct val="15000"/>
            </a:spcAft>
            <a:buChar char="•"/>
          </a:pPr>
          <a:r>
            <a:rPr lang="en-US" sz="1600" kern="1200"/>
            <a:t>Railroad Retirement Board (RRB) </a:t>
          </a:r>
          <a:r>
            <a:rPr lang="en-US" sz="1600" kern="1200">
              <a:latin typeface="Century Gothic" panose="020B0502020202020204"/>
            </a:rPr>
            <a:t>for railroad</a:t>
          </a:r>
          <a:r>
            <a:rPr lang="en-US" sz="1600" kern="1200"/>
            <a:t> retirees</a:t>
          </a:r>
        </a:p>
      </dsp:txBody>
      <dsp:txXfrm>
        <a:off x="0" y="3157282"/>
        <a:ext cx="9516775" cy="957600"/>
      </dsp:txXfrm>
    </dsp:sp>
    <dsp:sp modelId="{E14E84BE-0508-4A2E-BEA8-4357FEBB72C5}">
      <dsp:nvSpPr>
        <dsp:cNvPr id="0" name=""/>
        <dsp:cNvSpPr/>
      </dsp:nvSpPr>
      <dsp:spPr>
        <a:xfrm>
          <a:off x="475838" y="2921122"/>
          <a:ext cx="6661742" cy="472320"/>
        </a:xfrm>
        <a:prstGeom prst="roundRect">
          <a:avLst/>
        </a:prstGeom>
        <a:gradFill rotWithShape="0">
          <a:gsLst>
            <a:gs pos="0">
              <a:schemeClr val="accent1">
                <a:shade val="80000"/>
                <a:hueOff val="-35386"/>
                <a:satOff val="-50832"/>
                <a:lumOff val="35950"/>
                <a:alphaOff val="0"/>
                <a:satMod val="103000"/>
                <a:lumMod val="102000"/>
                <a:tint val="94000"/>
              </a:schemeClr>
            </a:gs>
            <a:gs pos="50000">
              <a:schemeClr val="accent1">
                <a:shade val="80000"/>
                <a:hueOff val="-35386"/>
                <a:satOff val="-50832"/>
                <a:lumOff val="35950"/>
                <a:alphaOff val="0"/>
                <a:satMod val="110000"/>
                <a:lumMod val="100000"/>
                <a:shade val="100000"/>
              </a:schemeClr>
            </a:gs>
            <a:gs pos="100000">
              <a:schemeClr val="accent1">
                <a:shade val="80000"/>
                <a:hueOff val="-35386"/>
                <a:satOff val="-50832"/>
                <a:lumOff val="3595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51798" tIns="0" rIns="251798" bIns="0" numCol="1" spcCol="1270" anchor="ctr" anchorCtr="0">
          <a:noAutofit/>
        </a:bodyPr>
        <a:lstStyle/>
        <a:p>
          <a:pPr marL="0" lvl="0" indent="0" algn="l" defTabSz="711200" rtl="0">
            <a:lnSpc>
              <a:spcPct val="90000"/>
            </a:lnSpc>
            <a:spcBef>
              <a:spcPct val="0"/>
            </a:spcBef>
            <a:spcAft>
              <a:spcPct val="35000"/>
            </a:spcAft>
            <a:buNone/>
          </a:pPr>
          <a:r>
            <a:rPr lang="en-US" sz="1600" kern="1200" dirty="0"/>
            <a:t>Enrollment</a:t>
          </a:r>
          <a:r>
            <a:rPr lang="en-US" sz="1600" kern="1200" dirty="0">
              <a:latin typeface="Century Gothic" panose="020B0502020202020204"/>
            </a:rPr>
            <a:t> </a:t>
          </a:r>
          <a:endParaRPr lang="en-US" sz="1600" kern="1200" dirty="0"/>
        </a:p>
      </dsp:txBody>
      <dsp:txXfrm>
        <a:off x="498895" y="2944179"/>
        <a:ext cx="6615628" cy="42620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4E0349-2990-466D-8E62-E1368616BDF4}">
      <dsp:nvSpPr>
        <dsp:cNvPr id="0" name=""/>
        <dsp:cNvSpPr/>
      </dsp:nvSpPr>
      <dsp:spPr>
        <a:xfrm>
          <a:off x="520800" y="0"/>
          <a:ext cx="4140000" cy="435133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t" anchorCtr="0">
          <a:noAutofit/>
        </a:bodyPr>
        <a:lstStyle/>
        <a:p>
          <a:pPr marL="0" lvl="0" indent="0" algn="ctr" defTabSz="1333500">
            <a:lnSpc>
              <a:spcPct val="90000"/>
            </a:lnSpc>
            <a:spcBef>
              <a:spcPct val="0"/>
            </a:spcBef>
            <a:spcAft>
              <a:spcPct val="35000"/>
            </a:spcAft>
            <a:buNone/>
          </a:pPr>
          <a:r>
            <a:rPr lang="en-US" sz="3000" b="0" i="0" kern="1200"/>
            <a:t>Part D plan rating categories:</a:t>
          </a:r>
          <a:endParaRPr lang="en-US" sz="3000" kern="1200"/>
        </a:p>
        <a:p>
          <a:pPr marL="228600" lvl="1" indent="-228600" algn="l" defTabSz="1022350">
            <a:lnSpc>
              <a:spcPct val="90000"/>
            </a:lnSpc>
            <a:spcBef>
              <a:spcPct val="0"/>
            </a:spcBef>
            <a:spcAft>
              <a:spcPct val="15000"/>
            </a:spcAft>
            <a:buChar char="•"/>
          </a:pPr>
          <a:r>
            <a:rPr lang="en-US" sz="2300" b="0" i="0" kern="1200"/>
            <a:t>Drug plan customer service</a:t>
          </a:r>
          <a:endParaRPr lang="en-US" sz="2300" kern="1200"/>
        </a:p>
        <a:p>
          <a:pPr marL="228600" lvl="1" indent="-228600" algn="l" defTabSz="1022350">
            <a:lnSpc>
              <a:spcPct val="90000"/>
            </a:lnSpc>
            <a:spcBef>
              <a:spcPct val="0"/>
            </a:spcBef>
            <a:spcAft>
              <a:spcPct val="15000"/>
            </a:spcAft>
            <a:buChar char="•"/>
          </a:pPr>
          <a:r>
            <a:rPr lang="en-US" sz="2300" b="0" i="0" kern="1200"/>
            <a:t>Member complaints, problems getting services, and choosing to leave the plan</a:t>
          </a:r>
          <a:endParaRPr lang="en-US" sz="2300" kern="1200"/>
        </a:p>
        <a:p>
          <a:pPr marL="228600" lvl="1" indent="-228600" algn="l" defTabSz="1022350">
            <a:lnSpc>
              <a:spcPct val="90000"/>
            </a:lnSpc>
            <a:spcBef>
              <a:spcPct val="0"/>
            </a:spcBef>
            <a:spcAft>
              <a:spcPct val="15000"/>
            </a:spcAft>
            <a:buChar char="•"/>
          </a:pPr>
          <a:r>
            <a:rPr lang="en-US" sz="2300" b="0" i="0" kern="1200"/>
            <a:t>Member experience with the drug plan</a:t>
          </a:r>
          <a:endParaRPr lang="en-US" sz="2300" kern="1200"/>
        </a:p>
        <a:p>
          <a:pPr marL="228600" lvl="1" indent="-228600" algn="l" defTabSz="1022350">
            <a:lnSpc>
              <a:spcPct val="90000"/>
            </a:lnSpc>
            <a:spcBef>
              <a:spcPct val="0"/>
            </a:spcBef>
            <a:spcAft>
              <a:spcPct val="15000"/>
            </a:spcAft>
            <a:buChar char="•"/>
          </a:pPr>
          <a:r>
            <a:rPr lang="en-US" sz="2300" b="0" i="0" kern="1200"/>
            <a:t>Drug pricing and patient safety</a:t>
          </a:r>
          <a:endParaRPr lang="en-US" sz="2300" kern="1200"/>
        </a:p>
      </dsp:txBody>
      <dsp:txXfrm>
        <a:off x="520800" y="0"/>
        <a:ext cx="4140000" cy="435133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ABE9FB-4833-4193-BE48-655AD81CB334}">
      <dsp:nvSpPr>
        <dsp:cNvPr id="0" name=""/>
        <dsp:cNvSpPr/>
      </dsp:nvSpPr>
      <dsp:spPr>
        <a:xfrm>
          <a:off x="610800" y="0"/>
          <a:ext cx="3960000" cy="435133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ctr" defTabSz="1333500">
            <a:lnSpc>
              <a:spcPct val="90000"/>
            </a:lnSpc>
            <a:spcBef>
              <a:spcPct val="0"/>
            </a:spcBef>
            <a:spcAft>
              <a:spcPct val="35000"/>
            </a:spcAft>
            <a:buNone/>
          </a:pPr>
          <a:r>
            <a:rPr lang="en-US" sz="3000" b="0" i="0" kern="1200"/>
            <a:t>Medicare Advantage Plans rating categories:</a:t>
          </a:r>
          <a:endParaRPr lang="en-US" sz="3000" kern="1200"/>
        </a:p>
        <a:p>
          <a:pPr marL="228600" lvl="1" indent="-228600" algn="l" defTabSz="889000">
            <a:lnSpc>
              <a:spcPct val="90000"/>
            </a:lnSpc>
            <a:spcBef>
              <a:spcPct val="0"/>
            </a:spcBef>
            <a:spcAft>
              <a:spcPct val="15000"/>
            </a:spcAft>
            <a:buChar char="•"/>
          </a:pPr>
          <a:r>
            <a:rPr lang="en-US" sz="2000" b="0" i="0" kern="1200"/>
            <a:t>Staying healthy: screenings, tests, and vaccines</a:t>
          </a:r>
          <a:endParaRPr lang="en-US" sz="2000" kern="1200"/>
        </a:p>
        <a:p>
          <a:pPr marL="228600" lvl="1" indent="-228600" algn="l" defTabSz="889000">
            <a:lnSpc>
              <a:spcPct val="90000"/>
            </a:lnSpc>
            <a:spcBef>
              <a:spcPct val="0"/>
            </a:spcBef>
            <a:spcAft>
              <a:spcPct val="15000"/>
            </a:spcAft>
            <a:buChar char="•"/>
          </a:pPr>
          <a:r>
            <a:rPr lang="en-US" sz="2000" b="0" i="0" kern="1200"/>
            <a:t>Managing chronic (long-term) conditions</a:t>
          </a:r>
          <a:endParaRPr lang="en-US" sz="2000" kern="1200"/>
        </a:p>
        <a:p>
          <a:pPr marL="228600" lvl="1" indent="-228600" algn="l" defTabSz="889000">
            <a:lnSpc>
              <a:spcPct val="90000"/>
            </a:lnSpc>
            <a:spcBef>
              <a:spcPct val="0"/>
            </a:spcBef>
            <a:spcAft>
              <a:spcPct val="15000"/>
            </a:spcAft>
            <a:buChar char="•"/>
          </a:pPr>
          <a:r>
            <a:rPr lang="en-US" sz="2000" b="0" i="0" kern="1200"/>
            <a:t>Plan responsiveness and care</a:t>
          </a:r>
          <a:endParaRPr lang="en-US" sz="2000" kern="1200"/>
        </a:p>
        <a:p>
          <a:pPr marL="228600" lvl="1" indent="-228600" algn="l" defTabSz="889000">
            <a:lnSpc>
              <a:spcPct val="90000"/>
            </a:lnSpc>
            <a:spcBef>
              <a:spcPct val="0"/>
            </a:spcBef>
            <a:spcAft>
              <a:spcPct val="15000"/>
            </a:spcAft>
            <a:buChar char="•"/>
          </a:pPr>
          <a:r>
            <a:rPr lang="en-US" sz="2000" b="0" i="0" kern="1200"/>
            <a:t>Member complaints, problems getting services, and choosing to leave the plan</a:t>
          </a:r>
          <a:endParaRPr lang="en-US" sz="2000" kern="1200"/>
        </a:p>
        <a:p>
          <a:pPr marL="228600" lvl="1" indent="-228600" algn="l" defTabSz="889000">
            <a:lnSpc>
              <a:spcPct val="90000"/>
            </a:lnSpc>
            <a:spcBef>
              <a:spcPct val="0"/>
            </a:spcBef>
            <a:spcAft>
              <a:spcPct val="15000"/>
            </a:spcAft>
            <a:buChar char="•"/>
          </a:pPr>
          <a:r>
            <a:rPr lang="en-US" sz="2000" b="0" i="0" kern="1200"/>
            <a:t>Health plan customer service</a:t>
          </a:r>
          <a:endParaRPr lang="en-US" sz="2000" kern="1200"/>
        </a:p>
      </dsp:txBody>
      <dsp:txXfrm>
        <a:off x="610800" y="0"/>
        <a:ext cx="3960000" cy="435133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65B924-C933-418C-A5DE-FC08A08CB07B}">
      <dsp:nvSpPr>
        <dsp:cNvPr id="0" name=""/>
        <dsp:cNvSpPr/>
      </dsp:nvSpPr>
      <dsp:spPr>
        <a:xfrm>
          <a:off x="462802" y="27"/>
          <a:ext cx="2745519" cy="1647311"/>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en-US" sz="1800" kern="1200"/>
            <a:t>  Solicit door-to-door</a:t>
          </a:r>
        </a:p>
      </dsp:txBody>
      <dsp:txXfrm>
        <a:off x="462802" y="27"/>
        <a:ext cx="2745519" cy="1647311"/>
      </dsp:txXfrm>
    </dsp:sp>
    <dsp:sp modelId="{EC8B9E13-1B01-45DF-8619-F522DAE8CED8}">
      <dsp:nvSpPr>
        <dsp:cNvPr id="0" name=""/>
        <dsp:cNvSpPr/>
      </dsp:nvSpPr>
      <dsp:spPr>
        <a:xfrm>
          <a:off x="3491330" y="0"/>
          <a:ext cx="2745519" cy="1647311"/>
        </a:xfrm>
        <a:prstGeom prst="rect">
          <a:avLst/>
        </a:prstGeom>
        <a:solidFill>
          <a:schemeClr val="accent1">
            <a:shade val="80000"/>
            <a:hueOff val="-7077"/>
            <a:satOff val="-10166"/>
            <a:lumOff val="7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en-US" sz="1800" kern="1200"/>
            <a:t>  Call people on national and state “do not call” lists*</a:t>
          </a:r>
        </a:p>
      </dsp:txBody>
      <dsp:txXfrm>
        <a:off x="3491330" y="0"/>
        <a:ext cx="2745519" cy="1647311"/>
      </dsp:txXfrm>
    </dsp:sp>
    <dsp:sp modelId="{638A7C5D-14ED-4654-A2AB-31CB896FEB15}">
      <dsp:nvSpPr>
        <dsp:cNvPr id="0" name=""/>
        <dsp:cNvSpPr/>
      </dsp:nvSpPr>
      <dsp:spPr>
        <a:xfrm>
          <a:off x="6502945" y="27"/>
          <a:ext cx="2745519" cy="1647311"/>
        </a:xfrm>
        <a:prstGeom prst="rect">
          <a:avLst/>
        </a:prstGeom>
        <a:solidFill>
          <a:schemeClr val="accent1">
            <a:shade val="80000"/>
            <a:hueOff val="-14154"/>
            <a:satOff val="-20333"/>
            <a:lumOff val="1438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en-US" sz="1800" kern="1200"/>
            <a:t>  Enroll people over the phone during a solicitation call</a:t>
          </a:r>
        </a:p>
      </dsp:txBody>
      <dsp:txXfrm>
        <a:off x="6502945" y="27"/>
        <a:ext cx="2745519" cy="1647311"/>
      </dsp:txXfrm>
    </dsp:sp>
    <dsp:sp modelId="{759C5899-AACF-45C0-B3D8-76ADCACF2F1F}">
      <dsp:nvSpPr>
        <dsp:cNvPr id="0" name=""/>
        <dsp:cNvSpPr/>
      </dsp:nvSpPr>
      <dsp:spPr>
        <a:xfrm>
          <a:off x="462802" y="1921890"/>
          <a:ext cx="2745519" cy="1647311"/>
        </a:xfrm>
        <a:prstGeom prst="rect">
          <a:avLst/>
        </a:prstGeom>
        <a:solidFill>
          <a:schemeClr val="accent1">
            <a:shade val="80000"/>
            <a:hueOff val="-21232"/>
            <a:satOff val="-30499"/>
            <a:lumOff val="215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en-US" sz="1800" kern="1200"/>
            <a:t>  Offer incentives or gifts exceeding $15, or offer a meal </a:t>
          </a:r>
        </a:p>
      </dsp:txBody>
      <dsp:txXfrm>
        <a:off x="462802" y="1921890"/>
        <a:ext cx="2745519" cy="1647311"/>
      </dsp:txXfrm>
    </dsp:sp>
    <dsp:sp modelId="{15D2F5CE-1FC9-4687-91DE-E39221320923}">
      <dsp:nvSpPr>
        <dsp:cNvPr id="0" name=""/>
        <dsp:cNvSpPr/>
      </dsp:nvSpPr>
      <dsp:spPr>
        <a:xfrm>
          <a:off x="3482873" y="1921890"/>
          <a:ext cx="2745519" cy="1647311"/>
        </a:xfrm>
        <a:prstGeom prst="rect">
          <a:avLst/>
        </a:prstGeom>
        <a:solidFill>
          <a:schemeClr val="accent1">
            <a:shade val="80000"/>
            <a:hueOff val="-28309"/>
            <a:satOff val="-40666"/>
            <a:lumOff val="287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en-US" sz="1800" kern="1200"/>
            <a:t>  Engage in activities to mislead or confuse</a:t>
          </a:r>
        </a:p>
      </dsp:txBody>
      <dsp:txXfrm>
        <a:off x="3482873" y="1921890"/>
        <a:ext cx="2745519" cy="1647311"/>
      </dsp:txXfrm>
    </dsp:sp>
    <dsp:sp modelId="{88CE865D-5139-4930-B4FB-9DD5FF268F9C}">
      <dsp:nvSpPr>
        <dsp:cNvPr id="0" name=""/>
        <dsp:cNvSpPr/>
      </dsp:nvSpPr>
      <dsp:spPr>
        <a:xfrm>
          <a:off x="6502945" y="1921890"/>
          <a:ext cx="2745519" cy="1647311"/>
        </a:xfrm>
        <a:prstGeom prst="rect">
          <a:avLst/>
        </a:prstGeom>
        <a:solidFill>
          <a:schemeClr val="accent1">
            <a:shade val="80000"/>
            <a:hueOff val="-35386"/>
            <a:satOff val="-50832"/>
            <a:lumOff val="359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en-US" sz="1800" kern="1200" dirty="0"/>
            <a:t>  Conduct sales presentations or collect enrollment information at health fairs or educational events</a:t>
          </a:r>
        </a:p>
      </dsp:txBody>
      <dsp:txXfrm>
        <a:off x="6502945" y="1921890"/>
        <a:ext cx="2745519" cy="164731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9A5AAC-A1CC-4EF6-BEB5-CE54AAAE5EB1}">
      <dsp:nvSpPr>
        <dsp:cNvPr id="0" name=""/>
        <dsp:cNvSpPr/>
      </dsp:nvSpPr>
      <dsp:spPr>
        <a:xfrm>
          <a:off x="6040" y="833075"/>
          <a:ext cx="1888405" cy="2266086"/>
        </a:xfrm>
        <a:prstGeom prst="rect">
          <a:avLst/>
        </a:prstGeom>
        <a:solidFill>
          <a:schemeClr val="accent1">
            <a:shade val="8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533" tIns="0" rIns="186533" bIns="330200" numCol="1" spcCol="1270" anchor="t" anchorCtr="0">
          <a:noAutofit/>
        </a:bodyPr>
        <a:lstStyle/>
        <a:p>
          <a:pPr marL="0" lvl="0" indent="0" algn="l" defTabSz="622300">
            <a:lnSpc>
              <a:spcPct val="90000"/>
            </a:lnSpc>
            <a:spcBef>
              <a:spcPct val="0"/>
            </a:spcBef>
            <a:spcAft>
              <a:spcPct val="35000"/>
            </a:spcAft>
            <a:buNone/>
          </a:pPr>
          <a:r>
            <a:rPr lang="en-US" sz="1400" kern="1200"/>
            <a:t>Understand Medicare health plans</a:t>
          </a:r>
        </a:p>
      </dsp:txBody>
      <dsp:txXfrm>
        <a:off x="6040" y="1739509"/>
        <a:ext cx="1888405" cy="1359652"/>
      </dsp:txXfrm>
    </dsp:sp>
    <dsp:sp modelId="{F27122C0-4ABD-401A-8E9A-C0F64203B75A}">
      <dsp:nvSpPr>
        <dsp:cNvPr id="0" name=""/>
        <dsp:cNvSpPr/>
      </dsp:nvSpPr>
      <dsp:spPr>
        <a:xfrm>
          <a:off x="6040" y="833075"/>
          <a:ext cx="1888405" cy="90643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6533" tIns="165100" rIns="186533" bIns="165100" numCol="1" spcCol="1270" anchor="ctr" anchorCtr="0">
          <a:noAutofit/>
        </a:bodyPr>
        <a:lstStyle/>
        <a:p>
          <a:pPr marL="0" lvl="0" indent="0" algn="l" defTabSz="1822450">
            <a:lnSpc>
              <a:spcPct val="90000"/>
            </a:lnSpc>
            <a:spcBef>
              <a:spcPct val="0"/>
            </a:spcBef>
            <a:spcAft>
              <a:spcPct val="35000"/>
            </a:spcAft>
            <a:buNone/>
          </a:pPr>
          <a:r>
            <a:rPr lang="en-US" sz="4100" kern="1200"/>
            <a:t>01</a:t>
          </a:r>
        </a:p>
      </dsp:txBody>
      <dsp:txXfrm>
        <a:off x="6040" y="833075"/>
        <a:ext cx="1888405" cy="906434"/>
      </dsp:txXfrm>
    </dsp:sp>
    <dsp:sp modelId="{C2216369-4C1C-484C-AE85-B0E1940D9727}">
      <dsp:nvSpPr>
        <dsp:cNvPr id="0" name=""/>
        <dsp:cNvSpPr/>
      </dsp:nvSpPr>
      <dsp:spPr>
        <a:xfrm>
          <a:off x="2045519" y="833075"/>
          <a:ext cx="1888405" cy="2266086"/>
        </a:xfrm>
        <a:prstGeom prst="rect">
          <a:avLst/>
        </a:prstGeom>
        <a:solidFill>
          <a:schemeClr val="accent1">
            <a:shade val="80000"/>
            <a:hueOff val="-8847"/>
            <a:satOff val="-12708"/>
            <a:lumOff val="8987"/>
            <a:alphaOff val="0"/>
          </a:schemeClr>
        </a:solidFill>
        <a:ln w="12700" cap="flat" cmpd="sng" algn="ctr">
          <a:solidFill>
            <a:schemeClr val="accent1">
              <a:shade val="80000"/>
              <a:hueOff val="-8847"/>
              <a:satOff val="-12708"/>
              <a:lumOff val="898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533" tIns="0" rIns="186533" bIns="330200" numCol="1" spcCol="1270" anchor="t" anchorCtr="0">
          <a:noAutofit/>
        </a:bodyPr>
        <a:lstStyle/>
        <a:p>
          <a:pPr marL="0" lvl="0" indent="0" algn="l" defTabSz="622300">
            <a:lnSpc>
              <a:spcPct val="90000"/>
            </a:lnSpc>
            <a:spcBef>
              <a:spcPct val="0"/>
            </a:spcBef>
            <a:spcAft>
              <a:spcPct val="35000"/>
            </a:spcAft>
            <a:buNone/>
          </a:pPr>
          <a:r>
            <a:rPr lang="en-US" sz="1400" kern="1200"/>
            <a:t>Compare and enroll in Medicare Advantage Coverage</a:t>
          </a:r>
        </a:p>
      </dsp:txBody>
      <dsp:txXfrm>
        <a:off x="2045519" y="1739509"/>
        <a:ext cx="1888405" cy="1359652"/>
      </dsp:txXfrm>
    </dsp:sp>
    <dsp:sp modelId="{6F3D7E2D-3E88-48CD-BBFD-790C12454E1E}">
      <dsp:nvSpPr>
        <dsp:cNvPr id="0" name=""/>
        <dsp:cNvSpPr/>
      </dsp:nvSpPr>
      <dsp:spPr>
        <a:xfrm>
          <a:off x="2045519" y="833075"/>
          <a:ext cx="1888405" cy="90643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6533" tIns="165100" rIns="186533" bIns="165100" numCol="1" spcCol="1270" anchor="ctr" anchorCtr="0">
          <a:noAutofit/>
        </a:bodyPr>
        <a:lstStyle/>
        <a:p>
          <a:pPr marL="0" lvl="0" indent="0" algn="l" defTabSz="1822450">
            <a:lnSpc>
              <a:spcPct val="90000"/>
            </a:lnSpc>
            <a:spcBef>
              <a:spcPct val="0"/>
            </a:spcBef>
            <a:spcAft>
              <a:spcPct val="35000"/>
            </a:spcAft>
            <a:buNone/>
          </a:pPr>
          <a:r>
            <a:rPr lang="en-US" sz="4100" kern="1200"/>
            <a:t>02</a:t>
          </a:r>
        </a:p>
      </dsp:txBody>
      <dsp:txXfrm>
        <a:off x="2045519" y="833075"/>
        <a:ext cx="1888405" cy="906434"/>
      </dsp:txXfrm>
    </dsp:sp>
    <dsp:sp modelId="{DAFCD7A5-D17F-4C63-B65D-808C4E6B9E24}">
      <dsp:nvSpPr>
        <dsp:cNvPr id="0" name=""/>
        <dsp:cNvSpPr/>
      </dsp:nvSpPr>
      <dsp:spPr>
        <a:xfrm>
          <a:off x="4084997" y="833075"/>
          <a:ext cx="1888405" cy="2266086"/>
        </a:xfrm>
        <a:prstGeom prst="rect">
          <a:avLst/>
        </a:prstGeom>
        <a:solidFill>
          <a:schemeClr val="accent1">
            <a:shade val="80000"/>
            <a:hueOff val="-17693"/>
            <a:satOff val="-25416"/>
            <a:lumOff val="17975"/>
            <a:alphaOff val="0"/>
          </a:schemeClr>
        </a:solidFill>
        <a:ln w="12700" cap="flat" cmpd="sng" algn="ctr">
          <a:solidFill>
            <a:schemeClr val="accent1">
              <a:shade val="80000"/>
              <a:hueOff val="-17693"/>
              <a:satOff val="-25416"/>
              <a:lumOff val="1797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533" tIns="0" rIns="186533" bIns="330200" numCol="1" spcCol="1270" anchor="t" anchorCtr="0">
          <a:noAutofit/>
        </a:bodyPr>
        <a:lstStyle/>
        <a:p>
          <a:pPr marL="0" lvl="0" indent="0" algn="l" defTabSz="622300">
            <a:lnSpc>
              <a:spcPct val="90000"/>
            </a:lnSpc>
            <a:spcBef>
              <a:spcPct val="0"/>
            </a:spcBef>
            <a:spcAft>
              <a:spcPct val="35000"/>
            </a:spcAft>
            <a:buNone/>
          </a:pPr>
          <a:r>
            <a:rPr lang="en-US" sz="1400" kern="1200"/>
            <a:t>Compare or enroll in Medicare Prescription Drug Coverage</a:t>
          </a:r>
        </a:p>
      </dsp:txBody>
      <dsp:txXfrm>
        <a:off x="4084997" y="1739509"/>
        <a:ext cx="1888405" cy="1359652"/>
      </dsp:txXfrm>
    </dsp:sp>
    <dsp:sp modelId="{9EB44CE8-3D73-4FDA-9625-D112AFB52CD2}">
      <dsp:nvSpPr>
        <dsp:cNvPr id="0" name=""/>
        <dsp:cNvSpPr/>
      </dsp:nvSpPr>
      <dsp:spPr>
        <a:xfrm>
          <a:off x="4084997" y="833075"/>
          <a:ext cx="1888405" cy="90643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6533" tIns="165100" rIns="186533" bIns="165100" numCol="1" spcCol="1270" anchor="ctr" anchorCtr="0">
          <a:noAutofit/>
        </a:bodyPr>
        <a:lstStyle/>
        <a:p>
          <a:pPr marL="0" lvl="0" indent="0" algn="l" defTabSz="1822450">
            <a:lnSpc>
              <a:spcPct val="90000"/>
            </a:lnSpc>
            <a:spcBef>
              <a:spcPct val="0"/>
            </a:spcBef>
            <a:spcAft>
              <a:spcPct val="35000"/>
            </a:spcAft>
            <a:buNone/>
          </a:pPr>
          <a:r>
            <a:rPr lang="en-US" sz="4100" kern="1200"/>
            <a:t>03</a:t>
          </a:r>
        </a:p>
      </dsp:txBody>
      <dsp:txXfrm>
        <a:off x="4084997" y="833075"/>
        <a:ext cx="1888405" cy="906434"/>
      </dsp:txXfrm>
    </dsp:sp>
    <dsp:sp modelId="{FCD8E2B4-4CC9-4028-AE88-5DFEFC8E3CC1}">
      <dsp:nvSpPr>
        <dsp:cNvPr id="0" name=""/>
        <dsp:cNvSpPr/>
      </dsp:nvSpPr>
      <dsp:spPr>
        <a:xfrm>
          <a:off x="6124475" y="833075"/>
          <a:ext cx="1888405" cy="2266086"/>
        </a:xfrm>
        <a:prstGeom prst="rect">
          <a:avLst/>
        </a:prstGeom>
        <a:solidFill>
          <a:schemeClr val="accent1">
            <a:shade val="80000"/>
            <a:hueOff val="-26540"/>
            <a:satOff val="-38124"/>
            <a:lumOff val="26963"/>
            <a:alphaOff val="0"/>
          </a:schemeClr>
        </a:solidFill>
        <a:ln w="12700" cap="flat" cmpd="sng" algn="ctr">
          <a:solidFill>
            <a:schemeClr val="accent1">
              <a:shade val="80000"/>
              <a:hueOff val="-26540"/>
              <a:satOff val="-38124"/>
              <a:lumOff val="2696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533" tIns="0" rIns="186533" bIns="330200" numCol="1" spcCol="1270" anchor="t" anchorCtr="0">
          <a:noAutofit/>
        </a:bodyPr>
        <a:lstStyle/>
        <a:p>
          <a:pPr marL="0" lvl="0" indent="0" algn="l" defTabSz="622300">
            <a:lnSpc>
              <a:spcPct val="90000"/>
            </a:lnSpc>
            <a:spcBef>
              <a:spcPct val="0"/>
            </a:spcBef>
            <a:spcAft>
              <a:spcPct val="35000"/>
            </a:spcAft>
            <a:buNone/>
          </a:pPr>
          <a:r>
            <a:rPr lang="en-US" sz="1400" kern="1200"/>
            <a:t>Identify and report Medicare and Medicaid fraud and scams</a:t>
          </a:r>
        </a:p>
      </dsp:txBody>
      <dsp:txXfrm>
        <a:off x="6124475" y="1739509"/>
        <a:ext cx="1888405" cy="1359652"/>
      </dsp:txXfrm>
    </dsp:sp>
    <dsp:sp modelId="{1CCFDC9B-E590-4518-89CC-72ED3AB93223}">
      <dsp:nvSpPr>
        <dsp:cNvPr id="0" name=""/>
        <dsp:cNvSpPr/>
      </dsp:nvSpPr>
      <dsp:spPr>
        <a:xfrm>
          <a:off x="6124475" y="833075"/>
          <a:ext cx="1888405" cy="90643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6533" tIns="165100" rIns="186533" bIns="165100" numCol="1" spcCol="1270" anchor="ctr" anchorCtr="0">
          <a:noAutofit/>
        </a:bodyPr>
        <a:lstStyle/>
        <a:p>
          <a:pPr marL="0" lvl="0" indent="0" algn="l" defTabSz="1822450">
            <a:lnSpc>
              <a:spcPct val="90000"/>
            </a:lnSpc>
            <a:spcBef>
              <a:spcPct val="0"/>
            </a:spcBef>
            <a:spcAft>
              <a:spcPct val="35000"/>
            </a:spcAft>
            <a:buNone/>
          </a:pPr>
          <a:r>
            <a:rPr lang="en-US" sz="4100" kern="1200"/>
            <a:t>04</a:t>
          </a:r>
        </a:p>
      </dsp:txBody>
      <dsp:txXfrm>
        <a:off x="6124475" y="833075"/>
        <a:ext cx="1888405" cy="906434"/>
      </dsp:txXfrm>
    </dsp:sp>
    <dsp:sp modelId="{AB89EA79-0A44-47B5-8172-F8C44EDF0A9A}">
      <dsp:nvSpPr>
        <dsp:cNvPr id="0" name=""/>
        <dsp:cNvSpPr/>
      </dsp:nvSpPr>
      <dsp:spPr>
        <a:xfrm>
          <a:off x="8163953" y="833075"/>
          <a:ext cx="1888405" cy="2266086"/>
        </a:xfrm>
        <a:prstGeom prst="rect">
          <a:avLst/>
        </a:prstGeom>
        <a:solidFill>
          <a:schemeClr val="accent1">
            <a:shade val="80000"/>
            <a:hueOff val="-35386"/>
            <a:satOff val="-50832"/>
            <a:lumOff val="35950"/>
            <a:alphaOff val="0"/>
          </a:schemeClr>
        </a:solidFill>
        <a:ln w="12700" cap="flat" cmpd="sng" algn="ctr">
          <a:solidFill>
            <a:schemeClr val="accent1">
              <a:shade val="80000"/>
              <a:hueOff val="-35386"/>
              <a:satOff val="-50832"/>
              <a:lumOff val="3595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533" tIns="0" rIns="186533" bIns="330200" numCol="1" spcCol="1270" anchor="t" anchorCtr="0">
          <a:noAutofit/>
        </a:bodyPr>
        <a:lstStyle/>
        <a:p>
          <a:pPr marL="0" lvl="0" indent="0" algn="l" defTabSz="622300">
            <a:lnSpc>
              <a:spcPct val="90000"/>
            </a:lnSpc>
            <a:spcBef>
              <a:spcPct val="0"/>
            </a:spcBef>
            <a:spcAft>
              <a:spcPct val="35000"/>
            </a:spcAft>
            <a:buNone/>
          </a:pPr>
          <a:r>
            <a:rPr lang="en-US" sz="1400" kern="1200"/>
            <a:t>Assist with enrollment into low-income programs</a:t>
          </a:r>
        </a:p>
      </dsp:txBody>
      <dsp:txXfrm>
        <a:off x="8163953" y="1739509"/>
        <a:ext cx="1888405" cy="1359652"/>
      </dsp:txXfrm>
    </dsp:sp>
    <dsp:sp modelId="{8FB8C315-8EA6-4CAB-AFF2-EA9128A729E1}">
      <dsp:nvSpPr>
        <dsp:cNvPr id="0" name=""/>
        <dsp:cNvSpPr/>
      </dsp:nvSpPr>
      <dsp:spPr>
        <a:xfrm>
          <a:off x="8163953" y="833075"/>
          <a:ext cx="1888405" cy="90643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6533" tIns="165100" rIns="186533" bIns="165100" numCol="1" spcCol="1270" anchor="ctr" anchorCtr="0">
          <a:noAutofit/>
        </a:bodyPr>
        <a:lstStyle/>
        <a:p>
          <a:pPr marL="0" lvl="0" indent="0" algn="l" defTabSz="1822450">
            <a:lnSpc>
              <a:spcPct val="90000"/>
            </a:lnSpc>
            <a:spcBef>
              <a:spcPct val="0"/>
            </a:spcBef>
            <a:spcAft>
              <a:spcPct val="35000"/>
            </a:spcAft>
            <a:buNone/>
          </a:pPr>
          <a:r>
            <a:rPr lang="en-US" sz="4100" kern="1200"/>
            <a:t>05</a:t>
          </a:r>
        </a:p>
      </dsp:txBody>
      <dsp:txXfrm>
        <a:off x="8163953" y="833075"/>
        <a:ext cx="1888405" cy="90643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80628E-6DF5-490C-A4AE-079C72AC0829}">
      <dsp:nvSpPr>
        <dsp:cNvPr id="0" name=""/>
        <dsp:cNvSpPr/>
      </dsp:nvSpPr>
      <dsp:spPr>
        <a:xfrm>
          <a:off x="656860" y="45977"/>
          <a:ext cx="1157688" cy="115768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CE53F4-8AB6-405F-8F48-C16699C04DDE}">
      <dsp:nvSpPr>
        <dsp:cNvPr id="0" name=""/>
        <dsp:cNvSpPr/>
      </dsp:nvSpPr>
      <dsp:spPr>
        <a:xfrm>
          <a:off x="899974" y="289092"/>
          <a:ext cx="671459" cy="6714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3ED8D3-89FD-4FA3-A5F4-C6DF01B47595}">
      <dsp:nvSpPr>
        <dsp:cNvPr id="0" name=""/>
        <dsp:cNvSpPr/>
      </dsp:nvSpPr>
      <dsp:spPr>
        <a:xfrm>
          <a:off x="2062624" y="45977"/>
          <a:ext cx="2728835" cy="1157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If you want to speak with a </a:t>
          </a:r>
          <a:r>
            <a:rPr lang="en-US" sz="1800" kern="1200" dirty="0">
              <a:latin typeface="Century Gothic" panose="020B0502020202020204"/>
            </a:rPr>
            <a:t>counselor</a:t>
          </a:r>
          <a:r>
            <a:rPr lang="en-US" sz="1800" kern="1200" dirty="0"/>
            <a:t> about your specific situation, give us a call</a:t>
          </a:r>
        </a:p>
      </dsp:txBody>
      <dsp:txXfrm>
        <a:off x="2062624" y="45977"/>
        <a:ext cx="2728835" cy="1157688"/>
      </dsp:txXfrm>
    </dsp:sp>
    <dsp:sp modelId="{CBE406E6-6D94-4F16-B92E-F9C51990C631}">
      <dsp:nvSpPr>
        <dsp:cNvPr id="0" name=""/>
        <dsp:cNvSpPr/>
      </dsp:nvSpPr>
      <dsp:spPr>
        <a:xfrm>
          <a:off x="5266939" y="45977"/>
          <a:ext cx="1157688" cy="115768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DB10BB-042F-4CA8-973E-7AA1D5685398}">
      <dsp:nvSpPr>
        <dsp:cNvPr id="0" name=""/>
        <dsp:cNvSpPr/>
      </dsp:nvSpPr>
      <dsp:spPr>
        <a:xfrm>
          <a:off x="5510053" y="289092"/>
          <a:ext cx="671459" cy="6714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114D5DA-1D14-4D67-8FEC-5F8E9A3D49D0}">
      <dsp:nvSpPr>
        <dsp:cNvPr id="0" name=""/>
        <dsp:cNvSpPr/>
      </dsp:nvSpPr>
      <dsp:spPr>
        <a:xfrm>
          <a:off x="6672703" y="45977"/>
          <a:ext cx="2728835" cy="1157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Our service is confidential and unbiased</a:t>
          </a:r>
        </a:p>
      </dsp:txBody>
      <dsp:txXfrm>
        <a:off x="6672703" y="45977"/>
        <a:ext cx="2728835" cy="1157688"/>
      </dsp:txXfrm>
    </dsp:sp>
    <dsp:sp modelId="{D0F9811F-1791-4CDD-B684-51644D40B1E3}">
      <dsp:nvSpPr>
        <dsp:cNvPr id="0" name=""/>
        <dsp:cNvSpPr/>
      </dsp:nvSpPr>
      <dsp:spPr>
        <a:xfrm>
          <a:off x="656860" y="1696734"/>
          <a:ext cx="1157688" cy="115768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904E67-DA22-4827-BBDD-B248F970E5E2}">
      <dsp:nvSpPr>
        <dsp:cNvPr id="0" name=""/>
        <dsp:cNvSpPr/>
      </dsp:nvSpPr>
      <dsp:spPr>
        <a:xfrm>
          <a:off x="899974" y="1939848"/>
          <a:ext cx="671459" cy="67145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FAED96-FB94-4BE0-A6EE-521F87F5123B}">
      <dsp:nvSpPr>
        <dsp:cNvPr id="0" name=""/>
        <dsp:cNvSpPr/>
      </dsp:nvSpPr>
      <dsp:spPr>
        <a:xfrm>
          <a:off x="2062624" y="1696734"/>
          <a:ext cx="2728835" cy="1157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We counsel currently over the phone</a:t>
          </a:r>
          <a:r>
            <a:rPr lang="en-US" sz="1800" kern="1200" dirty="0">
              <a:latin typeface="Century Gothic" panose="020B0502020202020204"/>
            </a:rPr>
            <a:t>, Teams and in-person where available</a:t>
          </a:r>
          <a:endParaRPr lang="en-US" sz="1800" kern="1200" dirty="0"/>
        </a:p>
      </dsp:txBody>
      <dsp:txXfrm>
        <a:off x="2062624" y="1696734"/>
        <a:ext cx="2728835" cy="1157688"/>
      </dsp:txXfrm>
    </dsp:sp>
    <dsp:sp modelId="{68557F8F-456F-40FC-A3CD-EE39C250E003}">
      <dsp:nvSpPr>
        <dsp:cNvPr id="0" name=""/>
        <dsp:cNvSpPr/>
      </dsp:nvSpPr>
      <dsp:spPr>
        <a:xfrm>
          <a:off x="5266939" y="1696734"/>
          <a:ext cx="1157688" cy="115768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E22D3E-EBFD-4067-BA33-72D951AB550B}">
      <dsp:nvSpPr>
        <dsp:cNvPr id="0" name=""/>
        <dsp:cNvSpPr/>
      </dsp:nvSpPr>
      <dsp:spPr>
        <a:xfrm>
          <a:off x="5510053" y="1939848"/>
          <a:ext cx="671459" cy="67145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0F9FAD-A0D6-4F1D-ADAB-E22FFEB5873A}">
      <dsp:nvSpPr>
        <dsp:cNvPr id="0" name=""/>
        <dsp:cNvSpPr/>
      </dsp:nvSpPr>
      <dsp:spPr>
        <a:xfrm>
          <a:off x="6672703" y="1696734"/>
          <a:ext cx="2728835" cy="1157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No question is too trivial, and we often deal with very complicated questions as well</a:t>
          </a:r>
        </a:p>
      </dsp:txBody>
      <dsp:txXfrm>
        <a:off x="6672703" y="1696734"/>
        <a:ext cx="2728835" cy="11576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A31924-0990-4C12-8A07-0E6A6FD913FD}">
      <dsp:nvSpPr>
        <dsp:cNvPr id="0" name=""/>
        <dsp:cNvSpPr/>
      </dsp:nvSpPr>
      <dsp:spPr>
        <a:xfrm>
          <a:off x="3419113" y="830928"/>
          <a:ext cx="2996526" cy="1001261"/>
        </a:xfrm>
        <a:prstGeom prst="rect">
          <a:avLst/>
        </a:prstGeom>
        <a:solidFill>
          <a:schemeClr val="accent1">
            <a:shade val="8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b="1" kern="1200" dirty="0"/>
            <a:t>Enrollment is not automatic</a:t>
          </a:r>
        </a:p>
      </dsp:txBody>
      <dsp:txXfrm>
        <a:off x="3419113" y="830928"/>
        <a:ext cx="2996526" cy="1001261"/>
      </dsp:txXfrm>
    </dsp:sp>
    <dsp:sp modelId="{067BAE0B-A462-4F85-81D8-3535C0925544}">
      <dsp:nvSpPr>
        <dsp:cNvPr id="0" name=""/>
        <dsp:cNvSpPr/>
      </dsp:nvSpPr>
      <dsp:spPr>
        <a:xfrm>
          <a:off x="3419113" y="1821261"/>
          <a:ext cx="2996526" cy="174170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If not getting Social Security (or RRB benefits)</a:t>
          </a:r>
        </a:p>
        <a:p>
          <a:pPr marL="457200" lvl="2" indent="-228600" algn="l" defTabSz="889000">
            <a:lnSpc>
              <a:spcPct val="90000"/>
            </a:lnSpc>
            <a:spcBef>
              <a:spcPct val="0"/>
            </a:spcBef>
            <a:spcAft>
              <a:spcPct val="15000"/>
            </a:spcAft>
            <a:buFont typeface="Courier New" panose="02070309020205020404" pitchFamily="49" charset="0"/>
            <a:buChar char="o"/>
          </a:pPr>
          <a:r>
            <a:rPr lang="en-US" sz="2000" kern="1200" dirty="0"/>
            <a:t>For instance, actively working</a:t>
          </a:r>
        </a:p>
      </dsp:txBody>
      <dsp:txXfrm>
        <a:off x="3419113" y="1821261"/>
        <a:ext cx="2996526" cy="1741702"/>
      </dsp:txXfrm>
    </dsp:sp>
    <dsp:sp modelId="{338572D5-AD55-435B-8E37-4DBD88E67574}">
      <dsp:nvSpPr>
        <dsp:cNvPr id="0" name=""/>
        <dsp:cNvSpPr/>
      </dsp:nvSpPr>
      <dsp:spPr>
        <a:xfrm>
          <a:off x="6555517" y="840079"/>
          <a:ext cx="2996526" cy="1001261"/>
        </a:xfrm>
        <a:prstGeom prst="rect">
          <a:avLst/>
        </a:prstGeom>
        <a:solidFill>
          <a:schemeClr val="accent1">
            <a:shade val="80000"/>
            <a:hueOff val="-17693"/>
            <a:satOff val="-25416"/>
            <a:lumOff val="17975"/>
            <a:alphaOff val="0"/>
          </a:schemeClr>
        </a:solidFill>
        <a:ln w="12700" cap="flat" cmpd="sng" algn="ctr">
          <a:solidFill>
            <a:schemeClr val="accent1">
              <a:shade val="80000"/>
              <a:hueOff val="-17693"/>
              <a:satOff val="-25416"/>
              <a:lumOff val="1797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b="1" kern="1200" dirty="0"/>
            <a:t>Enroll with Social Security</a:t>
          </a:r>
        </a:p>
      </dsp:txBody>
      <dsp:txXfrm>
        <a:off x="6555517" y="840079"/>
        <a:ext cx="2996526" cy="1001261"/>
      </dsp:txXfrm>
    </dsp:sp>
    <dsp:sp modelId="{2A696A97-F269-409F-8CF3-8200C02D247B}">
      <dsp:nvSpPr>
        <dsp:cNvPr id="0" name=""/>
        <dsp:cNvSpPr/>
      </dsp:nvSpPr>
      <dsp:spPr>
        <a:xfrm>
          <a:off x="6537208" y="1800030"/>
          <a:ext cx="2996526" cy="174170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Visit local office</a:t>
          </a:r>
        </a:p>
        <a:p>
          <a:pPr marL="228600" lvl="1" indent="-228600" algn="l" defTabSz="889000">
            <a:lnSpc>
              <a:spcPct val="90000"/>
            </a:lnSpc>
            <a:spcBef>
              <a:spcPct val="0"/>
            </a:spcBef>
            <a:spcAft>
              <a:spcPct val="15000"/>
            </a:spcAft>
            <a:buChar char="•"/>
          </a:pPr>
          <a:r>
            <a:rPr lang="en-US" sz="2000" kern="1200" dirty="0"/>
            <a:t>Call 1-800-772-1213</a:t>
          </a:r>
        </a:p>
        <a:p>
          <a:pPr marL="228600" lvl="1" indent="-228600" algn="l" defTabSz="889000">
            <a:lnSpc>
              <a:spcPct val="90000"/>
            </a:lnSpc>
            <a:spcBef>
              <a:spcPct val="0"/>
            </a:spcBef>
            <a:spcAft>
              <a:spcPct val="15000"/>
            </a:spcAft>
            <a:buChar char="•"/>
          </a:pPr>
          <a:r>
            <a:rPr lang="en-US" sz="2000" kern="1200" dirty="0"/>
            <a:t>Online at ssa.gov</a:t>
          </a:r>
        </a:p>
      </dsp:txBody>
      <dsp:txXfrm>
        <a:off x="6537208" y="1800030"/>
        <a:ext cx="2996526" cy="1741702"/>
      </dsp:txXfrm>
    </dsp:sp>
    <dsp:sp modelId="{2FB61849-35CF-4D79-8023-6BE831F28A2C}">
      <dsp:nvSpPr>
        <dsp:cNvPr id="0" name=""/>
        <dsp:cNvSpPr/>
      </dsp:nvSpPr>
      <dsp:spPr>
        <a:xfrm>
          <a:off x="368260" y="815178"/>
          <a:ext cx="2996526" cy="1001261"/>
        </a:xfrm>
        <a:prstGeom prst="rect">
          <a:avLst/>
        </a:prstGeom>
        <a:solidFill>
          <a:schemeClr val="accent1">
            <a:shade val="80000"/>
            <a:hueOff val="-35386"/>
            <a:satOff val="-50832"/>
            <a:lumOff val="35950"/>
            <a:alphaOff val="0"/>
          </a:schemeClr>
        </a:solidFill>
        <a:ln w="12700" cap="flat" cmpd="sng" algn="ctr">
          <a:solidFill>
            <a:schemeClr val="accent1">
              <a:shade val="80000"/>
              <a:hueOff val="-35386"/>
              <a:satOff val="-50832"/>
              <a:lumOff val="3595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endParaRPr lang="en-US" sz="2700" kern="1200" dirty="0"/>
        </a:p>
        <a:p>
          <a:pPr marL="0" lvl="0" indent="0" algn="ctr" defTabSz="1200150">
            <a:lnSpc>
              <a:spcPct val="90000"/>
            </a:lnSpc>
            <a:spcBef>
              <a:spcPct val="0"/>
            </a:spcBef>
            <a:spcAft>
              <a:spcPct val="35000"/>
            </a:spcAft>
            <a:buNone/>
          </a:pPr>
          <a:r>
            <a:rPr lang="en-US" sz="2700" b="1" kern="1200" dirty="0"/>
            <a:t>Automatic Enrollment</a:t>
          </a:r>
        </a:p>
        <a:p>
          <a:pPr marL="0" lvl="0" indent="0" algn="ctr" defTabSz="1200150">
            <a:lnSpc>
              <a:spcPct val="90000"/>
            </a:lnSpc>
            <a:spcBef>
              <a:spcPct val="0"/>
            </a:spcBef>
            <a:spcAft>
              <a:spcPct val="35000"/>
            </a:spcAft>
            <a:buNone/>
          </a:pPr>
          <a:endParaRPr lang="en-US" sz="2700" kern="1200" dirty="0"/>
        </a:p>
      </dsp:txBody>
      <dsp:txXfrm>
        <a:off x="368260" y="815178"/>
        <a:ext cx="2996526" cy="1001261"/>
      </dsp:txXfrm>
    </dsp:sp>
    <dsp:sp modelId="{A573CBF0-D104-4797-AF23-01EFEC81FCC8}">
      <dsp:nvSpPr>
        <dsp:cNvPr id="0" name=""/>
        <dsp:cNvSpPr/>
      </dsp:nvSpPr>
      <dsp:spPr>
        <a:xfrm>
          <a:off x="368260" y="1846725"/>
          <a:ext cx="2996526" cy="174170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562647-4082-4F16-BE65-3E978F922C2E}">
      <dsp:nvSpPr>
        <dsp:cNvPr id="0" name=""/>
        <dsp:cNvSpPr/>
      </dsp:nvSpPr>
      <dsp:spPr>
        <a:xfrm>
          <a:off x="0" y="0"/>
          <a:ext cx="8055864" cy="1638180"/>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D3E310-5E6E-4ADA-A017-0C39E42C3C71}">
      <dsp:nvSpPr>
        <dsp:cNvPr id="0" name=""/>
        <dsp:cNvSpPr/>
      </dsp:nvSpPr>
      <dsp:spPr>
        <a:xfrm>
          <a:off x="191646" y="133844"/>
          <a:ext cx="3548841" cy="144973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5000" b="-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797579-5A88-431A-AA6C-DAE3B6384D5E}">
      <dsp:nvSpPr>
        <dsp:cNvPr id="0" name=""/>
        <dsp:cNvSpPr/>
      </dsp:nvSpPr>
      <dsp:spPr>
        <a:xfrm rot="10800000">
          <a:off x="311095" y="1638179"/>
          <a:ext cx="3412806" cy="2002220"/>
        </a:xfrm>
        <a:prstGeom prst="round2SameRect">
          <a:avLst>
            <a:gd name="adj1" fmla="val 10500"/>
            <a:gd name="adj2" fmla="val 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kern="1200" dirty="0"/>
            <a:t>Front</a:t>
          </a:r>
        </a:p>
        <a:p>
          <a:pPr marL="171450" lvl="1" indent="-171450" algn="ctr" defTabSz="844550">
            <a:lnSpc>
              <a:spcPct val="90000"/>
            </a:lnSpc>
            <a:spcBef>
              <a:spcPct val="0"/>
            </a:spcBef>
            <a:spcAft>
              <a:spcPct val="15000"/>
            </a:spcAft>
            <a:buNone/>
          </a:pPr>
          <a:r>
            <a:rPr lang="en-US" sz="1900" b="1" kern="1200" dirty="0"/>
            <a:t>Keep</a:t>
          </a:r>
          <a:r>
            <a:rPr lang="en-US" sz="1900" kern="1200" dirty="0"/>
            <a:t> it and accept</a:t>
          </a:r>
        </a:p>
        <a:p>
          <a:pPr marL="171450" lvl="1" indent="-171450" algn="ctr" defTabSz="844550">
            <a:lnSpc>
              <a:spcPct val="90000"/>
            </a:lnSpc>
            <a:spcBef>
              <a:spcPct val="0"/>
            </a:spcBef>
            <a:spcAft>
              <a:spcPct val="15000"/>
            </a:spcAft>
            <a:buNone/>
          </a:pPr>
          <a:r>
            <a:rPr lang="en-US" sz="1900" kern="1200"/>
            <a:t>Medicare Parts A and B</a:t>
          </a:r>
        </a:p>
      </dsp:txBody>
      <dsp:txXfrm rot="10800000">
        <a:off x="372670" y="1638179"/>
        <a:ext cx="3289656" cy="1940645"/>
      </dsp:txXfrm>
    </dsp:sp>
    <dsp:sp modelId="{107438FB-2A8F-4382-ACF0-DBC14C68E10E}">
      <dsp:nvSpPr>
        <dsp:cNvPr id="0" name=""/>
        <dsp:cNvSpPr/>
      </dsp:nvSpPr>
      <dsp:spPr>
        <a:xfrm>
          <a:off x="4133200" y="94224"/>
          <a:ext cx="3679586" cy="144973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AD8C28-7F8F-49D3-B28D-798A2EA2C1D0}">
      <dsp:nvSpPr>
        <dsp:cNvPr id="0" name=""/>
        <dsp:cNvSpPr/>
      </dsp:nvSpPr>
      <dsp:spPr>
        <a:xfrm rot="10800000">
          <a:off x="4266589" y="1638179"/>
          <a:ext cx="3412806" cy="2002220"/>
        </a:xfrm>
        <a:prstGeom prst="round2SameRect">
          <a:avLst>
            <a:gd name="adj1" fmla="val 10500"/>
            <a:gd name="adj2" fmla="val 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kern="1200" dirty="0"/>
            <a:t>Back</a:t>
          </a:r>
        </a:p>
        <a:p>
          <a:pPr marL="171450" lvl="1" indent="-171450" algn="ctr" defTabSz="844550">
            <a:lnSpc>
              <a:spcPct val="90000"/>
            </a:lnSpc>
            <a:spcBef>
              <a:spcPct val="0"/>
            </a:spcBef>
            <a:spcAft>
              <a:spcPct val="15000"/>
            </a:spcAft>
            <a:buNone/>
          </a:pPr>
          <a:r>
            <a:rPr lang="en-US" sz="1900" b="1" kern="1200" dirty="0"/>
            <a:t>Return</a:t>
          </a:r>
          <a:r>
            <a:rPr lang="en-US" sz="1900" kern="1200" dirty="0"/>
            <a:t> it to refuse Part B</a:t>
          </a:r>
        </a:p>
        <a:p>
          <a:pPr marL="342900" lvl="2" indent="-171450" algn="ctr" defTabSz="844550">
            <a:lnSpc>
              <a:spcPct val="90000"/>
            </a:lnSpc>
            <a:spcBef>
              <a:spcPct val="0"/>
            </a:spcBef>
            <a:spcAft>
              <a:spcPct val="15000"/>
            </a:spcAft>
            <a:buFontTx/>
            <a:buNone/>
          </a:pPr>
          <a:r>
            <a:rPr lang="en-US" sz="1900" kern="1200"/>
            <a:t>Follow instructions</a:t>
          </a:r>
        </a:p>
        <a:p>
          <a:pPr marL="342900" lvl="2" indent="-171450" algn="ctr" defTabSz="844550">
            <a:lnSpc>
              <a:spcPct val="90000"/>
            </a:lnSpc>
            <a:spcBef>
              <a:spcPct val="0"/>
            </a:spcBef>
            <a:spcAft>
              <a:spcPct val="15000"/>
            </a:spcAft>
            <a:buFontTx/>
            <a:buNone/>
          </a:pPr>
          <a:r>
            <a:rPr lang="en-US" sz="1900" kern="1200" dirty="0"/>
            <a:t>on back of card</a:t>
          </a:r>
        </a:p>
      </dsp:txBody>
      <dsp:txXfrm rot="10800000">
        <a:off x="4328164" y="1638179"/>
        <a:ext cx="3289656" cy="19406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2DA4CD-E2B1-4053-B349-34FEAF8F72B9}">
      <dsp:nvSpPr>
        <dsp:cNvPr id="0" name=""/>
        <dsp:cNvSpPr/>
      </dsp:nvSpPr>
      <dsp:spPr>
        <a:xfrm>
          <a:off x="0" y="47524"/>
          <a:ext cx="9217025" cy="1934615"/>
        </a:xfrm>
        <a:prstGeom prst="roundRect">
          <a:avLst>
            <a:gd name="adj" fmla="val 10000"/>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19954F-FA07-4C97-9724-5DAEDF676684}">
      <dsp:nvSpPr>
        <dsp:cNvPr id="0" name=""/>
        <dsp:cNvSpPr/>
      </dsp:nvSpPr>
      <dsp:spPr>
        <a:xfrm>
          <a:off x="739190" y="364399"/>
          <a:ext cx="1047387" cy="1055010"/>
        </a:xfrm>
        <a:prstGeom prst="roundRect">
          <a:avLst>
            <a:gd name="adj" fmla="val 10000"/>
          </a:avLst>
        </a:prstGeom>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9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1A1099-FA01-46BC-8230-046175C5E237}">
      <dsp:nvSpPr>
        <dsp:cNvPr id="0" name=""/>
        <dsp:cNvSpPr/>
      </dsp:nvSpPr>
      <dsp:spPr>
        <a:xfrm rot="10800000">
          <a:off x="279049" y="1708621"/>
          <a:ext cx="2013703" cy="1996243"/>
        </a:xfrm>
        <a:prstGeom prst="round2SameRect">
          <a:avLst>
            <a:gd name="adj1" fmla="val 10500"/>
            <a:gd name="adj2" fmla="val 0"/>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r>
            <a:rPr lang="en-US" sz="2200" b="1" kern="1200"/>
            <a:t>Part A</a:t>
          </a:r>
        </a:p>
        <a:p>
          <a:pPr marL="0" lvl="0" indent="0" algn="ctr" defTabSz="977900">
            <a:lnSpc>
              <a:spcPct val="90000"/>
            </a:lnSpc>
            <a:spcBef>
              <a:spcPct val="0"/>
            </a:spcBef>
            <a:spcAft>
              <a:spcPct val="35000"/>
            </a:spcAft>
            <a:buNone/>
          </a:pPr>
          <a:r>
            <a:rPr lang="en-US" sz="2200" kern="1200"/>
            <a:t>Hospital Insurance</a:t>
          </a:r>
        </a:p>
      </dsp:txBody>
      <dsp:txXfrm rot="10800000">
        <a:off x="340440" y="1708621"/>
        <a:ext cx="1890921" cy="1934852"/>
      </dsp:txXfrm>
    </dsp:sp>
    <dsp:sp modelId="{C68A750C-BA5A-48BE-B565-2495A471BB50}">
      <dsp:nvSpPr>
        <dsp:cNvPr id="0" name=""/>
        <dsp:cNvSpPr/>
      </dsp:nvSpPr>
      <dsp:spPr>
        <a:xfrm>
          <a:off x="2977281" y="364471"/>
          <a:ext cx="1047387" cy="1055010"/>
        </a:xfrm>
        <a:prstGeom prst="roundRect">
          <a:avLst>
            <a:gd name="adj" fmla="val 10000"/>
          </a:avLst>
        </a:prstGeom>
        <a:blipFill dpi="0" rotWithShape="1">
          <a:blip xmlns:r="http://schemas.openxmlformats.org/officeDocument/2006/relationships" r:embed="rId3">
            <a:extLst>
              <a:ext uri="{96DAC541-7B7A-43D3-8B79-37D633B846F1}">
                <asvg:svgBlip xmlns:asvg="http://schemas.microsoft.com/office/drawing/2016/SVG/main" r:embed="rId4"/>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5E8004-1E82-4F41-87B2-5C38D8A7A398}">
      <dsp:nvSpPr>
        <dsp:cNvPr id="0" name=""/>
        <dsp:cNvSpPr/>
      </dsp:nvSpPr>
      <dsp:spPr>
        <a:xfrm rot="10800000">
          <a:off x="2494123" y="1708621"/>
          <a:ext cx="2013703" cy="1996243"/>
        </a:xfrm>
        <a:prstGeom prst="round2SameRect">
          <a:avLst>
            <a:gd name="adj1" fmla="val 10500"/>
            <a:gd name="adj2" fmla="val 0"/>
          </a:avLst>
        </a:prstGeom>
        <a:solidFill>
          <a:schemeClr val="accent1">
            <a:shade val="80000"/>
            <a:hueOff val="-11795"/>
            <a:satOff val="-16944"/>
            <a:lumOff val="119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r>
            <a:rPr lang="en-US" sz="2200" b="1" kern="1200" dirty="0"/>
            <a:t>Part B </a:t>
          </a:r>
          <a:r>
            <a:rPr lang="en-US" sz="2200" kern="1200" dirty="0"/>
            <a:t>Medical Insurance</a:t>
          </a:r>
        </a:p>
      </dsp:txBody>
      <dsp:txXfrm rot="10800000">
        <a:off x="2555514" y="1708621"/>
        <a:ext cx="1890921" cy="1934852"/>
      </dsp:txXfrm>
    </dsp:sp>
    <dsp:sp modelId="{C7722945-6117-4DD6-B5C2-F1245AB5D518}">
      <dsp:nvSpPr>
        <dsp:cNvPr id="0" name=""/>
        <dsp:cNvSpPr/>
      </dsp:nvSpPr>
      <dsp:spPr>
        <a:xfrm>
          <a:off x="5192355" y="364471"/>
          <a:ext cx="1047387" cy="1055010"/>
        </a:xfrm>
        <a:prstGeom prst="roundRect">
          <a:avLst>
            <a:gd name="adj" fmla="val 10000"/>
          </a:avLst>
        </a:prstGeom>
        <a:blipFill>
          <a:blip xmlns:r="http://schemas.openxmlformats.org/officeDocument/2006/relationships" r:embed="rId5"/>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A1E58C-16A6-4450-98DA-4DE50BFA93DA}">
      <dsp:nvSpPr>
        <dsp:cNvPr id="0" name=""/>
        <dsp:cNvSpPr/>
      </dsp:nvSpPr>
      <dsp:spPr>
        <a:xfrm rot="10800000">
          <a:off x="4709197" y="1708621"/>
          <a:ext cx="2013703" cy="1996243"/>
        </a:xfrm>
        <a:prstGeom prst="round2SameRect">
          <a:avLst>
            <a:gd name="adj1" fmla="val 10500"/>
            <a:gd name="adj2" fmla="val 0"/>
          </a:avLst>
        </a:prstGeom>
        <a:solidFill>
          <a:schemeClr val="accent1">
            <a:shade val="80000"/>
            <a:hueOff val="-23591"/>
            <a:satOff val="-33888"/>
            <a:lumOff val="239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US" sz="2400" b="1" kern="1200" dirty="0"/>
            <a:t>Part C </a:t>
          </a:r>
          <a:r>
            <a:rPr lang="en-US" sz="2400" kern="1200" dirty="0"/>
            <a:t>Medicare Advantage (HMOs and PPOs)</a:t>
          </a:r>
        </a:p>
      </dsp:txBody>
      <dsp:txXfrm rot="10800000">
        <a:off x="4770588" y="1708621"/>
        <a:ext cx="1890921" cy="1934852"/>
      </dsp:txXfrm>
    </dsp:sp>
    <dsp:sp modelId="{9CF29DA1-7BA0-4547-92CE-440ACE66B975}">
      <dsp:nvSpPr>
        <dsp:cNvPr id="0" name=""/>
        <dsp:cNvSpPr/>
      </dsp:nvSpPr>
      <dsp:spPr>
        <a:xfrm>
          <a:off x="7407430" y="364471"/>
          <a:ext cx="1047387" cy="1055010"/>
        </a:xfrm>
        <a:prstGeom prst="roundRect">
          <a:avLst>
            <a:gd name="adj" fmla="val 10000"/>
          </a:avLst>
        </a:prstGeom>
        <a:blipFill>
          <a:blip xmlns:r="http://schemas.openxmlformats.org/officeDocument/2006/relationships" r:embed="rId6">
            <a:extLst>
              <a:ext uri="{96DAC541-7B7A-43D3-8B79-37D633B846F1}">
                <asvg:svgBlip xmlns:asvg="http://schemas.microsoft.com/office/drawing/2016/SVG/main" r:embed="rId7"/>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1E732E-1DE7-48D7-900C-79C3BEF3A2BE}">
      <dsp:nvSpPr>
        <dsp:cNvPr id="0" name=""/>
        <dsp:cNvSpPr/>
      </dsp:nvSpPr>
      <dsp:spPr>
        <a:xfrm rot="10800000">
          <a:off x="6924272" y="1708621"/>
          <a:ext cx="2013703" cy="1996243"/>
        </a:xfrm>
        <a:prstGeom prst="round2SameRect">
          <a:avLst>
            <a:gd name="adj1" fmla="val 10500"/>
            <a:gd name="adj2" fmla="val 0"/>
          </a:avLst>
        </a:prstGeom>
        <a:solidFill>
          <a:schemeClr val="accent1">
            <a:shade val="80000"/>
            <a:hueOff val="-35386"/>
            <a:satOff val="-50832"/>
            <a:lumOff val="359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marL="0" lvl="0" indent="0" algn="ctr" defTabSz="977900">
            <a:lnSpc>
              <a:spcPct val="90000"/>
            </a:lnSpc>
            <a:spcBef>
              <a:spcPct val="0"/>
            </a:spcBef>
            <a:spcAft>
              <a:spcPct val="35000"/>
            </a:spcAft>
            <a:buNone/>
          </a:pPr>
          <a:r>
            <a:rPr lang="en-US" sz="2200" b="1" kern="1200"/>
            <a:t>Part D </a:t>
          </a:r>
          <a:r>
            <a:rPr lang="en-US" sz="2200" kern="1200"/>
            <a:t>Medicare Prescription Drug Coverage</a:t>
          </a:r>
        </a:p>
      </dsp:txBody>
      <dsp:txXfrm rot="10800000">
        <a:off x="6985663" y="1708621"/>
        <a:ext cx="1890921" cy="19348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A8FF0B-75DA-4FC6-B467-4BFAE65D1F6C}">
      <dsp:nvSpPr>
        <dsp:cNvPr id="0" name=""/>
        <dsp:cNvSpPr/>
      </dsp:nvSpPr>
      <dsp:spPr>
        <a:xfrm>
          <a:off x="0" y="134155"/>
          <a:ext cx="10268478" cy="503685"/>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latin typeface="+mn-lt"/>
            </a:rPr>
            <a:t>New to Medicare</a:t>
          </a:r>
        </a:p>
      </dsp:txBody>
      <dsp:txXfrm>
        <a:off x="24588" y="158743"/>
        <a:ext cx="10219302" cy="454509"/>
      </dsp:txXfrm>
    </dsp:sp>
    <dsp:sp modelId="{93F89AE5-9878-4B89-B342-869D37673854}">
      <dsp:nvSpPr>
        <dsp:cNvPr id="0" name=""/>
        <dsp:cNvSpPr/>
      </dsp:nvSpPr>
      <dsp:spPr>
        <a:xfrm>
          <a:off x="0" y="637840"/>
          <a:ext cx="10268478"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6024"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latin typeface="+mn-lt"/>
            </a:rPr>
            <a:t>7 month initial enrollment period</a:t>
          </a:r>
        </a:p>
      </dsp:txBody>
      <dsp:txXfrm>
        <a:off x="0" y="637840"/>
        <a:ext cx="10268478" cy="347760"/>
      </dsp:txXfrm>
    </dsp:sp>
    <dsp:sp modelId="{5FFDD267-8829-4F46-B6B8-DE7BB287F2A2}">
      <dsp:nvSpPr>
        <dsp:cNvPr id="0" name=""/>
        <dsp:cNvSpPr/>
      </dsp:nvSpPr>
      <dsp:spPr>
        <a:xfrm>
          <a:off x="0" y="985600"/>
          <a:ext cx="10268478" cy="503685"/>
        </a:xfrm>
        <a:prstGeom prst="roundRect">
          <a:avLst/>
        </a:prstGeom>
        <a:solidFill>
          <a:schemeClr val="accent1">
            <a:shade val="80000"/>
            <a:hueOff val="-11795"/>
            <a:satOff val="-16944"/>
            <a:lumOff val="119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latin typeface="+mn-lt"/>
            </a:rPr>
            <a:t>Annual fall open enrollment</a:t>
          </a:r>
        </a:p>
      </dsp:txBody>
      <dsp:txXfrm>
        <a:off x="24588" y="1010188"/>
        <a:ext cx="10219302" cy="454509"/>
      </dsp:txXfrm>
    </dsp:sp>
    <dsp:sp modelId="{4F696C67-CD4E-4669-BCA6-35919E229697}">
      <dsp:nvSpPr>
        <dsp:cNvPr id="0" name=""/>
        <dsp:cNvSpPr/>
      </dsp:nvSpPr>
      <dsp:spPr>
        <a:xfrm>
          <a:off x="0" y="1489285"/>
          <a:ext cx="10268478" cy="554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6024" tIns="26670" rIns="149352" bIns="26670" numCol="1" spcCol="1270" anchor="t" anchorCtr="0">
          <a:noAutofit/>
        </a:bodyPr>
        <a:lstStyle/>
        <a:p>
          <a:pPr marL="171450" lvl="1" indent="-171450" algn="l" defTabSz="711200" rtl="0">
            <a:lnSpc>
              <a:spcPct val="90000"/>
            </a:lnSpc>
            <a:spcBef>
              <a:spcPct val="0"/>
            </a:spcBef>
            <a:spcAft>
              <a:spcPct val="20000"/>
            </a:spcAft>
            <a:buChar char="•"/>
          </a:pPr>
          <a:r>
            <a:rPr lang="en-US" sz="1600" kern="1200">
              <a:latin typeface="+mn-lt"/>
            </a:rPr>
            <a:t>October 15 – December 7 </a:t>
          </a:r>
        </a:p>
        <a:p>
          <a:pPr marL="171450" lvl="1" indent="-171450" algn="l" defTabSz="711200">
            <a:lnSpc>
              <a:spcPct val="90000"/>
            </a:lnSpc>
            <a:spcBef>
              <a:spcPct val="0"/>
            </a:spcBef>
            <a:spcAft>
              <a:spcPct val="20000"/>
            </a:spcAft>
            <a:buChar char="•"/>
          </a:pPr>
          <a:r>
            <a:rPr lang="en-US" sz="1600" kern="1200">
              <a:latin typeface="+mn-lt"/>
            </a:rPr>
            <a:t>Coverage starts January 1</a:t>
          </a:r>
        </a:p>
      </dsp:txBody>
      <dsp:txXfrm>
        <a:off x="0" y="1489285"/>
        <a:ext cx="10268478" cy="554242"/>
      </dsp:txXfrm>
    </dsp:sp>
    <dsp:sp modelId="{9879E222-CF1C-4C75-9371-7AFC7B7489FC}">
      <dsp:nvSpPr>
        <dsp:cNvPr id="0" name=""/>
        <dsp:cNvSpPr/>
      </dsp:nvSpPr>
      <dsp:spPr>
        <a:xfrm>
          <a:off x="0" y="2043527"/>
          <a:ext cx="10268478" cy="503685"/>
        </a:xfrm>
        <a:prstGeom prst="roundRect">
          <a:avLst/>
        </a:prstGeom>
        <a:solidFill>
          <a:schemeClr val="accent1">
            <a:shade val="80000"/>
            <a:hueOff val="-23591"/>
            <a:satOff val="-33888"/>
            <a:lumOff val="239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latin typeface="+mn-lt"/>
            </a:rPr>
            <a:t>Special Enrollment Periods</a:t>
          </a:r>
        </a:p>
      </dsp:txBody>
      <dsp:txXfrm>
        <a:off x="24588" y="2068115"/>
        <a:ext cx="10219302" cy="454509"/>
      </dsp:txXfrm>
    </dsp:sp>
    <dsp:sp modelId="{2751A4F1-E921-40CF-BCD7-9C8AC801A791}">
      <dsp:nvSpPr>
        <dsp:cNvPr id="0" name=""/>
        <dsp:cNvSpPr/>
      </dsp:nvSpPr>
      <dsp:spPr>
        <a:xfrm>
          <a:off x="0" y="2547212"/>
          <a:ext cx="10268478"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6024"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n-US" sz="1600" kern="1200">
              <a:latin typeface="+mn-lt"/>
            </a:rPr>
            <a:t>Low income, involuntary loss of credible coverage, moved outside of plan’s service area, etc.</a:t>
          </a:r>
        </a:p>
      </dsp:txBody>
      <dsp:txXfrm>
        <a:off x="0" y="2547212"/>
        <a:ext cx="10268478" cy="347760"/>
      </dsp:txXfrm>
    </dsp:sp>
    <dsp:sp modelId="{447C208D-37EE-4097-B91F-1DA09F842A23}">
      <dsp:nvSpPr>
        <dsp:cNvPr id="0" name=""/>
        <dsp:cNvSpPr/>
      </dsp:nvSpPr>
      <dsp:spPr>
        <a:xfrm>
          <a:off x="0" y="2894972"/>
          <a:ext cx="10268478" cy="503685"/>
        </a:xfrm>
        <a:prstGeom prst="roundRect">
          <a:avLst/>
        </a:prstGeom>
        <a:solidFill>
          <a:schemeClr val="accent1">
            <a:shade val="80000"/>
            <a:hueOff val="-35386"/>
            <a:satOff val="-50832"/>
            <a:lumOff val="359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latin typeface="+mn-lt"/>
            </a:rPr>
            <a:t>Ways to join</a:t>
          </a:r>
        </a:p>
      </dsp:txBody>
      <dsp:txXfrm>
        <a:off x="24588" y="2919560"/>
        <a:ext cx="10219302" cy="454509"/>
      </dsp:txXfrm>
    </dsp:sp>
    <dsp:sp modelId="{2BDCC796-8504-45DB-91D2-3A119D24B494}">
      <dsp:nvSpPr>
        <dsp:cNvPr id="0" name=""/>
        <dsp:cNvSpPr/>
      </dsp:nvSpPr>
      <dsp:spPr>
        <a:xfrm>
          <a:off x="0" y="3398657"/>
          <a:ext cx="10268478" cy="1391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6024" tIns="26670" rIns="149352" bIns="26670" numCol="1" spcCol="1270" anchor="t" anchorCtr="0">
          <a:noAutofit/>
        </a:bodyPr>
        <a:lstStyle/>
        <a:p>
          <a:pPr marL="171450" lvl="1" indent="-171450" algn="l" defTabSz="711200" rtl="0">
            <a:lnSpc>
              <a:spcPct val="90000"/>
            </a:lnSpc>
            <a:spcBef>
              <a:spcPct val="0"/>
            </a:spcBef>
            <a:spcAft>
              <a:spcPct val="20000"/>
            </a:spcAft>
            <a:buChar char="•"/>
          </a:pPr>
          <a:r>
            <a:rPr lang="en-US" sz="1600" b="1" kern="1200">
              <a:latin typeface="+mn-lt"/>
            </a:rPr>
            <a:t>Call us 248-262-0545</a:t>
          </a:r>
        </a:p>
        <a:p>
          <a:pPr marL="171450" lvl="1" indent="-171450" algn="l" defTabSz="711200" rtl="0">
            <a:lnSpc>
              <a:spcPct val="90000"/>
            </a:lnSpc>
            <a:spcBef>
              <a:spcPct val="0"/>
            </a:spcBef>
            <a:spcAft>
              <a:spcPct val="20000"/>
            </a:spcAft>
            <a:buChar char="•"/>
          </a:pPr>
          <a:r>
            <a:rPr lang="en-US" sz="1600" kern="1200" dirty="0">
              <a:latin typeface="+mn-lt"/>
            </a:rPr>
            <a:t>Call the Plan directly</a:t>
          </a:r>
        </a:p>
        <a:p>
          <a:pPr marL="171450" lvl="1" indent="-171450" algn="l" defTabSz="711200" rtl="0">
            <a:lnSpc>
              <a:spcPct val="90000"/>
            </a:lnSpc>
            <a:spcBef>
              <a:spcPct val="0"/>
            </a:spcBef>
            <a:spcAft>
              <a:spcPct val="20000"/>
            </a:spcAft>
            <a:buChar char="•"/>
          </a:pPr>
          <a:r>
            <a:rPr lang="en-US" sz="1600" kern="1200">
              <a:latin typeface="+mn-lt"/>
            </a:rPr>
            <a:t>Call 1-800-Medicare</a:t>
          </a:r>
        </a:p>
        <a:p>
          <a:pPr marL="171450" lvl="1" indent="-171450" algn="l" defTabSz="711200" rtl="0">
            <a:lnSpc>
              <a:spcPct val="90000"/>
            </a:lnSpc>
            <a:spcBef>
              <a:spcPct val="0"/>
            </a:spcBef>
            <a:spcAft>
              <a:spcPct val="20000"/>
            </a:spcAft>
            <a:buChar char="•"/>
          </a:pPr>
          <a:r>
            <a:rPr lang="en-US" sz="1600" kern="1200">
              <a:latin typeface="+mn-lt"/>
            </a:rPr>
            <a:t>Visit Medicare.gov</a:t>
          </a:r>
        </a:p>
        <a:p>
          <a:pPr marL="171450" lvl="1" indent="-171450" algn="l" defTabSz="711200">
            <a:lnSpc>
              <a:spcPct val="90000"/>
            </a:lnSpc>
            <a:spcBef>
              <a:spcPct val="0"/>
            </a:spcBef>
            <a:spcAft>
              <a:spcPct val="20000"/>
            </a:spcAft>
            <a:buChar char="•"/>
          </a:pPr>
          <a:endParaRPr lang="en-US" sz="1600" kern="1200">
            <a:latin typeface="+mn-lt"/>
          </a:endParaRPr>
        </a:p>
      </dsp:txBody>
      <dsp:txXfrm>
        <a:off x="0" y="3398657"/>
        <a:ext cx="10268478" cy="13910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F87D4C-362C-48FF-A3FE-F3F76D3569E4}">
      <dsp:nvSpPr>
        <dsp:cNvPr id="0" name=""/>
        <dsp:cNvSpPr/>
      </dsp:nvSpPr>
      <dsp:spPr>
        <a:xfrm>
          <a:off x="930572" y="3032"/>
          <a:ext cx="2833338" cy="1700003"/>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Health plans approved by Medicare </a:t>
          </a:r>
          <a:r>
            <a:rPr lang="en-US" sz="2000" kern="1200" dirty="0">
              <a:latin typeface="Century Gothic" panose="020B0502020202020204"/>
            </a:rPr>
            <a:t>(PPOs and HMOs) run by private Insurance Companies</a:t>
          </a:r>
          <a:endParaRPr lang="en-US" sz="2000" kern="1200" dirty="0"/>
        </a:p>
      </dsp:txBody>
      <dsp:txXfrm>
        <a:off x="930572" y="3032"/>
        <a:ext cx="2833338" cy="1700003"/>
      </dsp:txXfrm>
    </dsp:sp>
    <dsp:sp modelId="{47B95DE5-2485-4350-A4E7-998157DD558C}">
      <dsp:nvSpPr>
        <dsp:cNvPr id="0" name=""/>
        <dsp:cNvSpPr/>
      </dsp:nvSpPr>
      <dsp:spPr>
        <a:xfrm>
          <a:off x="4047245" y="3032"/>
          <a:ext cx="2833338" cy="1700003"/>
        </a:xfrm>
        <a:prstGeom prst="rect">
          <a:avLst/>
        </a:prstGeom>
        <a:solidFill>
          <a:schemeClr val="accent1">
            <a:shade val="80000"/>
            <a:hueOff val="-8847"/>
            <a:satOff val="-12708"/>
            <a:lumOff val="89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Includes Parts A &amp; B and usually Part D</a:t>
          </a:r>
        </a:p>
      </dsp:txBody>
      <dsp:txXfrm>
        <a:off x="4047245" y="3032"/>
        <a:ext cx="2833338" cy="1700003"/>
      </dsp:txXfrm>
    </dsp:sp>
    <dsp:sp modelId="{186201ED-6BE3-4108-9D70-EB15A86AC7FA}">
      <dsp:nvSpPr>
        <dsp:cNvPr id="0" name=""/>
        <dsp:cNvSpPr/>
      </dsp:nvSpPr>
      <dsp:spPr>
        <a:xfrm>
          <a:off x="7163917" y="3032"/>
          <a:ext cx="2833338" cy="1700003"/>
        </a:xfrm>
        <a:prstGeom prst="rect">
          <a:avLst/>
        </a:prstGeom>
        <a:solidFill>
          <a:schemeClr val="accent1">
            <a:shade val="80000"/>
            <a:hueOff val="-17693"/>
            <a:satOff val="-25416"/>
            <a:lumOff val="179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Medicare pays amount for each member’s care</a:t>
          </a:r>
        </a:p>
      </dsp:txBody>
      <dsp:txXfrm>
        <a:off x="7163917" y="3032"/>
        <a:ext cx="2833338" cy="1700003"/>
      </dsp:txXfrm>
    </dsp:sp>
    <dsp:sp modelId="{16A12BDD-7E56-42DF-9118-B0D10A1CB2C9}">
      <dsp:nvSpPr>
        <dsp:cNvPr id="0" name=""/>
        <dsp:cNvSpPr/>
      </dsp:nvSpPr>
      <dsp:spPr>
        <a:xfrm>
          <a:off x="2488909" y="1986369"/>
          <a:ext cx="2833338" cy="1700003"/>
        </a:xfrm>
        <a:prstGeom prst="rect">
          <a:avLst/>
        </a:prstGeom>
        <a:solidFill>
          <a:schemeClr val="accent1">
            <a:shade val="80000"/>
            <a:hueOff val="-26540"/>
            <a:satOff val="-38124"/>
            <a:lumOff val="269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Many plans include dental, vision, hearing, fitness and/or over-the-counter $</a:t>
          </a:r>
        </a:p>
      </dsp:txBody>
      <dsp:txXfrm>
        <a:off x="2488909" y="1986369"/>
        <a:ext cx="2833338" cy="1700003"/>
      </dsp:txXfrm>
    </dsp:sp>
    <dsp:sp modelId="{BDD65AF5-18EF-4A57-BA34-5EA08CB7E23A}">
      <dsp:nvSpPr>
        <dsp:cNvPr id="0" name=""/>
        <dsp:cNvSpPr/>
      </dsp:nvSpPr>
      <dsp:spPr>
        <a:xfrm>
          <a:off x="5605581" y="1986369"/>
          <a:ext cx="2833338" cy="1700003"/>
        </a:xfrm>
        <a:prstGeom prst="rect">
          <a:avLst/>
        </a:prstGeom>
        <a:solidFill>
          <a:srgbClr val="0099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May have to use network doctors or hospitals</a:t>
          </a:r>
        </a:p>
      </dsp:txBody>
      <dsp:txXfrm>
        <a:off x="5605581" y="1986369"/>
        <a:ext cx="2833338" cy="170000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6D1043-413B-4098-A708-05CEFEA5BC38}">
      <dsp:nvSpPr>
        <dsp:cNvPr id="0" name=""/>
        <dsp:cNvSpPr/>
      </dsp:nvSpPr>
      <dsp:spPr>
        <a:xfrm>
          <a:off x="0" y="605411"/>
          <a:ext cx="10058399" cy="111768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A3327F-BD12-41D1-96C6-DA63AE411AF1}">
      <dsp:nvSpPr>
        <dsp:cNvPr id="0" name=""/>
        <dsp:cNvSpPr/>
      </dsp:nvSpPr>
      <dsp:spPr>
        <a:xfrm>
          <a:off x="338099" y="856890"/>
          <a:ext cx="614725" cy="614725"/>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BA5792-60E3-4C59-83D7-502AC948027C}">
      <dsp:nvSpPr>
        <dsp:cNvPr id="0" name=""/>
        <dsp:cNvSpPr/>
      </dsp:nvSpPr>
      <dsp:spPr>
        <a:xfrm>
          <a:off x="1290924" y="605411"/>
          <a:ext cx="8767475" cy="1117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288" tIns="118288" rIns="118288" bIns="118288" numCol="1" spcCol="1270" anchor="ctr" anchorCtr="0">
          <a:noAutofit/>
        </a:bodyPr>
        <a:lstStyle/>
        <a:p>
          <a:pPr marL="0" lvl="0" indent="0" algn="l" defTabSz="755650">
            <a:lnSpc>
              <a:spcPct val="100000"/>
            </a:lnSpc>
            <a:spcBef>
              <a:spcPct val="0"/>
            </a:spcBef>
            <a:spcAft>
              <a:spcPct val="35000"/>
            </a:spcAft>
            <a:buNone/>
          </a:pPr>
          <a:r>
            <a:rPr lang="en-US" sz="1700" kern="1200" dirty="0"/>
            <a:t>If one chooses to take Social Security, they must take Part A.  Part B can be refused as long as the coverage is creditable  </a:t>
          </a:r>
        </a:p>
      </dsp:txBody>
      <dsp:txXfrm>
        <a:off x="1290924" y="605411"/>
        <a:ext cx="8767475" cy="1117683"/>
      </dsp:txXfrm>
    </dsp:sp>
    <dsp:sp modelId="{7647A408-DE8F-411F-9D9B-9B0F2CA39A33}">
      <dsp:nvSpPr>
        <dsp:cNvPr id="0" name=""/>
        <dsp:cNvSpPr/>
      </dsp:nvSpPr>
      <dsp:spPr>
        <a:xfrm>
          <a:off x="0" y="2002516"/>
          <a:ext cx="10058399" cy="111768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4FC65A-3421-488E-8962-99C8EB8BA212}">
      <dsp:nvSpPr>
        <dsp:cNvPr id="0" name=""/>
        <dsp:cNvSpPr/>
      </dsp:nvSpPr>
      <dsp:spPr>
        <a:xfrm>
          <a:off x="338099" y="2253995"/>
          <a:ext cx="614725" cy="6147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EA4966-71FC-49C3-8834-7662D9000E94}">
      <dsp:nvSpPr>
        <dsp:cNvPr id="0" name=""/>
        <dsp:cNvSpPr/>
      </dsp:nvSpPr>
      <dsp:spPr>
        <a:xfrm>
          <a:off x="1290924" y="2002516"/>
          <a:ext cx="8767475" cy="1117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288" tIns="118288" rIns="118288" bIns="118288" numCol="1" spcCol="1270" anchor="ctr" anchorCtr="0">
          <a:noAutofit/>
        </a:bodyPr>
        <a:lstStyle/>
        <a:p>
          <a:pPr marL="0" lvl="0" indent="0" algn="l" defTabSz="755650">
            <a:lnSpc>
              <a:spcPct val="100000"/>
            </a:lnSpc>
            <a:spcBef>
              <a:spcPct val="0"/>
            </a:spcBef>
            <a:spcAft>
              <a:spcPct val="35000"/>
            </a:spcAft>
            <a:buNone/>
          </a:pPr>
          <a:r>
            <a:rPr lang="en-US" sz="1700" kern="1200" dirty="0"/>
            <a:t>When the beneficiary is ready to enroll in Part B, Human Resources will have to submit CMS Form L564 and the beneficiary will have to submit CMS Form 40B to SSA confirming creditable coverage and requesting enrollment in Part B, respectively</a:t>
          </a:r>
        </a:p>
      </dsp:txBody>
      <dsp:txXfrm>
        <a:off x="1290924" y="2002516"/>
        <a:ext cx="8767475" cy="111768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6D1043-413B-4098-A708-05CEFEA5BC38}">
      <dsp:nvSpPr>
        <dsp:cNvPr id="0" name=""/>
        <dsp:cNvSpPr/>
      </dsp:nvSpPr>
      <dsp:spPr>
        <a:xfrm>
          <a:off x="0" y="454"/>
          <a:ext cx="10058399" cy="1064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A3327F-BD12-41D1-96C6-DA63AE411AF1}">
      <dsp:nvSpPr>
        <dsp:cNvPr id="0" name=""/>
        <dsp:cNvSpPr/>
      </dsp:nvSpPr>
      <dsp:spPr>
        <a:xfrm>
          <a:off x="321920" y="239899"/>
          <a:ext cx="585310" cy="5853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BA5792-60E3-4C59-83D7-502AC948027C}">
      <dsp:nvSpPr>
        <dsp:cNvPr id="0" name=""/>
        <dsp:cNvSpPr/>
      </dsp:nvSpPr>
      <dsp:spPr>
        <a:xfrm>
          <a:off x="1229151" y="454"/>
          <a:ext cx="8829248" cy="106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628" tIns="112628" rIns="112628" bIns="112628" numCol="1" spcCol="1270" anchor="ctr" anchorCtr="0">
          <a:noAutofit/>
        </a:bodyPr>
        <a:lstStyle/>
        <a:p>
          <a:pPr marL="0" lvl="0" indent="0" algn="l" defTabSz="800100">
            <a:lnSpc>
              <a:spcPct val="100000"/>
            </a:lnSpc>
            <a:spcBef>
              <a:spcPct val="0"/>
            </a:spcBef>
            <a:spcAft>
              <a:spcPct val="35000"/>
            </a:spcAft>
            <a:buNone/>
          </a:pPr>
          <a:r>
            <a:rPr lang="en-US" sz="1800" kern="1200" dirty="0"/>
            <a:t>Be aware of all relevant dates and deadlines. There are life-long penalties for enrolling late in both Part B and Part D</a:t>
          </a:r>
        </a:p>
      </dsp:txBody>
      <dsp:txXfrm>
        <a:off x="1229151" y="454"/>
        <a:ext cx="8829248" cy="1064200"/>
      </dsp:txXfrm>
    </dsp:sp>
    <dsp:sp modelId="{A4B89B07-23C4-4A33-ACEA-607D760139AF}">
      <dsp:nvSpPr>
        <dsp:cNvPr id="0" name=""/>
        <dsp:cNvSpPr/>
      </dsp:nvSpPr>
      <dsp:spPr>
        <a:xfrm>
          <a:off x="0" y="1330705"/>
          <a:ext cx="10058399" cy="1064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EA63F7-992E-4057-9E54-E82721B5B382}">
      <dsp:nvSpPr>
        <dsp:cNvPr id="0" name=""/>
        <dsp:cNvSpPr/>
      </dsp:nvSpPr>
      <dsp:spPr>
        <a:xfrm>
          <a:off x="321920" y="1570150"/>
          <a:ext cx="585310" cy="58531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7BA7A9-6817-43F9-934F-37E0B7A14ACC}">
      <dsp:nvSpPr>
        <dsp:cNvPr id="0" name=""/>
        <dsp:cNvSpPr/>
      </dsp:nvSpPr>
      <dsp:spPr>
        <a:xfrm>
          <a:off x="1229151" y="1330705"/>
          <a:ext cx="8829248" cy="106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628" tIns="112628" rIns="112628" bIns="112628" numCol="1" spcCol="1270" anchor="ctr" anchorCtr="0">
          <a:noAutofit/>
        </a:bodyPr>
        <a:lstStyle/>
        <a:p>
          <a:pPr marL="0" lvl="0" indent="0" algn="l" defTabSz="800100">
            <a:lnSpc>
              <a:spcPct val="100000"/>
            </a:lnSpc>
            <a:spcBef>
              <a:spcPct val="0"/>
            </a:spcBef>
            <a:spcAft>
              <a:spcPct val="35000"/>
            </a:spcAft>
            <a:buNone/>
          </a:pPr>
          <a:r>
            <a:rPr lang="en-US" sz="1800" kern="1200" dirty="0"/>
            <a:t>If covering spouse and/or dependents on employer insurance and they are under 65, they will have to get coverage through the Marketplace</a:t>
          </a:r>
        </a:p>
      </dsp:txBody>
      <dsp:txXfrm>
        <a:off x="1229151" y="1330705"/>
        <a:ext cx="8829248" cy="1064200"/>
      </dsp:txXfrm>
    </dsp:sp>
    <dsp:sp modelId="{7647A408-DE8F-411F-9D9B-9B0F2CA39A33}">
      <dsp:nvSpPr>
        <dsp:cNvPr id="0" name=""/>
        <dsp:cNvSpPr/>
      </dsp:nvSpPr>
      <dsp:spPr>
        <a:xfrm>
          <a:off x="0" y="2660956"/>
          <a:ext cx="10058399" cy="1064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4FC65A-3421-488E-8962-99C8EB8BA212}">
      <dsp:nvSpPr>
        <dsp:cNvPr id="0" name=""/>
        <dsp:cNvSpPr/>
      </dsp:nvSpPr>
      <dsp:spPr>
        <a:xfrm>
          <a:off x="321920" y="2900401"/>
          <a:ext cx="585310" cy="58531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EA4966-71FC-49C3-8834-7662D9000E94}">
      <dsp:nvSpPr>
        <dsp:cNvPr id="0" name=""/>
        <dsp:cNvSpPr/>
      </dsp:nvSpPr>
      <dsp:spPr>
        <a:xfrm>
          <a:off x="1229151" y="2660956"/>
          <a:ext cx="8829248" cy="106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2628" tIns="112628" rIns="112628" bIns="112628" numCol="1" spcCol="1270" anchor="ctr" anchorCtr="0">
          <a:noAutofit/>
        </a:bodyPr>
        <a:lstStyle/>
        <a:p>
          <a:pPr marL="0" lvl="0" indent="0" algn="l" defTabSz="800100">
            <a:lnSpc>
              <a:spcPct val="100000"/>
            </a:lnSpc>
            <a:spcBef>
              <a:spcPct val="0"/>
            </a:spcBef>
            <a:spcAft>
              <a:spcPct val="35000"/>
            </a:spcAft>
            <a:buNone/>
          </a:pPr>
          <a:r>
            <a:rPr lang="en-US" sz="1800" kern="1200" dirty="0"/>
            <a:t>If the beneficiary gets health insurance through their spouse, they will need to check with their spouse’s benefits coordinator for health insurance to ensure creditable coverage</a:t>
          </a:r>
        </a:p>
      </dsp:txBody>
      <dsp:txXfrm>
        <a:off x="1229151" y="2660956"/>
        <a:ext cx="8829248" cy="10642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AA6140-8166-431C-A8A0-536E4E860E06}">
      <dsp:nvSpPr>
        <dsp:cNvPr id="0" name=""/>
        <dsp:cNvSpPr/>
      </dsp:nvSpPr>
      <dsp:spPr>
        <a:xfrm>
          <a:off x="104516" y="669526"/>
          <a:ext cx="899817" cy="89981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62F645-A2FF-4DFD-A955-A986AE7BB181}">
      <dsp:nvSpPr>
        <dsp:cNvPr id="0" name=""/>
        <dsp:cNvSpPr/>
      </dsp:nvSpPr>
      <dsp:spPr>
        <a:xfrm>
          <a:off x="293478" y="858488"/>
          <a:ext cx="521894" cy="5218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234FDE-8608-4EF2-B8BE-BEEE83EF262D}">
      <dsp:nvSpPr>
        <dsp:cNvPr id="0" name=""/>
        <dsp:cNvSpPr/>
      </dsp:nvSpPr>
      <dsp:spPr>
        <a:xfrm>
          <a:off x="1197152" y="669526"/>
          <a:ext cx="2120998" cy="899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a:t>Extra Help (with prescription drugs)</a:t>
          </a:r>
        </a:p>
      </dsp:txBody>
      <dsp:txXfrm>
        <a:off x="1197152" y="669526"/>
        <a:ext cx="2120998" cy="899817"/>
      </dsp:txXfrm>
    </dsp:sp>
    <dsp:sp modelId="{87025912-11B2-40F5-BB14-8A8390DFD8ED}">
      <dsp:nvSpPr>
        <dsp:cNvPr id="0" name=""/>
        <dsp:cNvSpPr/>
      </dsp:nvSpPr>
      <dsp:spPr>
        <a:xfrm>
          <a:off x="3687718" y="669526"/>
          <a:ext cx="899817" cy="89981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7C68DC-F9B6-4564-8992-F9A51D8F2BC4}">
      <dsp:nvSpPr>
        <dsp:cNvPr id="0" name=""/>
        <dsp:cNvSpPr/>
      </dsp:nvSpPr>
      <dsp:spPr>
        <a:xfrm>
          <a:off x="3876680" y="858488"/>
          <a:ext cx="521894" cy="5218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E02A3E-9150-4BA1-B609-A0D39100CAB5}">
      <dsp:nvSpPr>
        <dsp:cNvPr id="0" name=""/>
        <dsp:cNvSpPr/>
      </dsp:nvSpPr>
      <dsp:spPr>
        <a:xfrm>
          <a:off x="4780354" y="669526"/>
          <a:ext cx="2120998" cy="899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a:t>Medicaid</a:t>
          </a:r>
        </a:p>
      </dsp:txBody>
      <dsp:txXfrm>
        <a:off x="4780354" y="669526"/>
        <a:ext cx="2120998" cy="899817"/>
      </dsp:txXfrm>
    </dsp:sp>
    <dsp:sp modelId="{3F38E2D0-AC8B-4014-883A-FE9A5FA4828E}">
      <dsp:nvSpPr>
        <dsp:cNvPr id="0" name=""/>
        <dsp:cNvSpPr/>
      </dsp:nvSpPr>
      <dsp:spPr>
        <a:xfrm>
          <a:off x="7270920" y="669526"/>
          <a:ext cx="899817" cy="89981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59DD00-B011-4323-8D68-AE257E8F813A}">
      <dsp:nvSpPr>
        <dsp:cNvPr id="0" name=""/>
        <dsp:cNvSpPr/>
      </dsp:nvSpPr>
      <dsp:spPr>
        <a:xfrm>
          <a:off x="7459882" y="858488"/>
          <a:ext cx="521894" cy="52189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173495-782B-450A-97D1-F1016EEE9BF3}">
      <dsp:nvSpPr>
        <dsp:cNvPr id="0" name=""/>
        <dsp:cNvSpPr/>
      </dsp:nvSpPr>
      <dsp:spPr>
        <a:xfrm>
          <a:off x="8363555" y="669526"/>
          <a:ext cx="2120998" cy="899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a:t>Medicare Savings Programs</a:t>
          </a:r>
        </a:p>
      </dsp:txBody>
      <dsp:txXfrm>
        <a:off x="8363555" y="669526"/>
        <a:ext cx="2120998" cy="899817"/>
      </dsp:txXfrm>
    </dsp:sp>
    <dsp:sp modelId="{E106B2CE-6FDA-49C7-84EB-9914E827D209}">
      <dsp:nvSpPr>
        <dsp:cNvPr id="0" name=""/>
        <dsp:cNvSpPr/>
      </dsp:nvSpPr>
      <dsp:spPr>
        <a:xfrm>
          <a:off x="104516" y="2212207"/>
          <a:ext cx="899817" cy="89981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5878F4-0DC0-4057-8BEB-81FF957ACEF5}">
      <dsp:nvSpPr>
        <dsp:cNvPr id="0" name=""/>
        <dsp:cNvSpPr/>
      </dsp:nvSpPr>
      <dsp:spPr>
        <a:xfrm>
          <a:off x="293478" y="2401169"/>
          <a:ext cx="521894" cy="52189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7E2F3D-60B1-4339-8A4A-46ED2C110502}">
      <dsp:nvSpPr>
        <dsp:cNvPr id="0" name=""/>
        <dsp:cNvSpPr/>
      </dsp:nvSpPr>
      <dsp:spPr>
        <a:xfrm>
          <a:off x="1197152" y="2212207"/>
          <a:ext cx="2120998" cy="899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dirty="0"/>
            <a:t>Pharmaceutical Assistance Programs*</a:t>
          </a:r>
        </a:p>
      </dsp:txBody>
      <dsp:txXfrm>
        <a:off x="1197152" y="2212207"/>
        <a:ext cx="2120998" cy="899817"/>
      </dsp:txXfrm>
    </dsp:sp>
    <dsp:sp modelId="{C0378A4B-595D-49DD-AE98-A5C7B0B9FDDD}">
      <dsp:nvSpPr>
        <dsp:cNvPr id="0" name=""/>
        <dsp:cNvSpPr/>
      </dsp:nvSpPr>
      <dsp:spPr>
        <a:xfrm>
          <a:off x="3687718" y="2212207"/>
          <a:ext cx="899817" cy="89981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B69246-8A4F-4943-A54F-7D9DB4FB5AEC}">
      <dsp:nvSpPr>
        <dsp:cNvPr id="0" name=""/>
        <dsp:cNvSpPr/>
      </dsp:nvSpPr>
      <dsp:spPr>
        <a:xfrm>
          <a:off x="3876680" y="2401169"/>
          <a:ext cx="521894" cy="52189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9DBE37-E4AB-40D8-B01E-8813FBC8AAD7}">
      <dsp:nvSpPr>
        <dsp:cNvPr id="0" name=""/>
        <dsp:cNvSpPr/>
      </dsp:nvSpPr>
      <dsp:spPr>
        <a:xfrm>
          <a:off x="4780354" y="2212207"/>
          <a:ext cx="2120998" cy="8998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dirty="0">
              <a:solidFill>
                <a:schemeClr val="tx1"/>
              </a:solidFill>
            </a:rPr>
            <a:t>Prescription** Savings Cards</a:t>
          </a:r>
        </a:p>
      </dsp:txBody>
      <dsp:txXfrm>
        <a:off x="4780354" y="2212207"/>
        <a:ext cx="2120998" cy="89981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1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1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FCA0D5-A0B2-96A6-D146-B3837095D26B}"/>
              </a:ext>
            </a:extLst>
          </p:cNvPr>
          <p:cNvSpPr>
            <a:spLocks noGrp="1"/>
          </p:cNvSpPr>
          <p:nvPr>
            <p:ph type="hdr" sz="quarter"/>
          </p:nvPr>
        </p:nvSpPr>
        <p:spPr>
          <a:xfrm>
            <a:off x="1" y="1"/>
            <a:ext cx="3038475" cy="466725"/>
          </a:xfrm>
          <a:prstGeom prst="rect">
            <a:avLst/>
          </a:prstGeom>
        </p:spPr>
        <p:txBody>
          <a:bodyPr vert="horz" lIns="91427" tIns="45713" rIns="91427" bIns="45713" rtlCol="0"/>
          <a:lstStyle>
            <a:lvl1pPr algn="l">
              <a:defRPr sz="1200"/>
            </a:lvl1pPr>
          </a:lstStyle>
          <a:p>
            <a:endParaRPr lang="en-US"/>
          </a:p>
        </p:txBody>
      </p:sp>
      <p:sp>
        <p:nvSpPr>
          <p:cNvPr id="3" name="Date Placeholder 2">
            <a:extLst>
              <a:ext uri="{FF2B5EF4-FFF2-40B4-BE49-F238E27FC236}">
                <a16:creationId xmlns:a16="http://schemas.microsoft.com/office/drawing/2014/main" id="{3202806A-1CDB-7791-D705-77AD8C909829}"/>
              </a:ext>
            </a:extLst>
          </p:cNvPr>
          <p:cNvSpPr>
            <a:spLocks noGrp="1"/>
          </p:cNvSpPr>
          <p:nvPr>
            <p:ph type="dt" sz="quarter" idx="1"/>
          </p:nvPr>
        </p:nvSpPr>
        <p:spPr>
          <a:xfrm>
            <a:off x="3970339" y="1"/>
            <a:ext cx="3038475" cy="466725"/>
          </a:xfrm>
          <a:prstGeom prst="rect">
            <a:avLst/>
          </a:prstGeom>
        </p:spPr>
        <p:txBody>
          <a:bodyPr vert="horz" lIns="91427" tIns="45713" rIns="91427" bIns="45713" rtlCol="0"/>
          <a:lstStyle>
            <a:lvl1pPr algn="r">
              <a:defRPr sz="1200"/>
            </a:lvl1pPr>
          </a:lstStyle>
          <a:p>
            <a:fld id="{1922AC5E-BB6C-44DC-AB23-0F27DD5536FF}" type="datetimeFigureOut">
              <a:rPr lang="en-US" smtClean="0"/>
              <a:t>2/26/2026</a:t>
            </a:fld>
            <a:endParaRPr lang="en-US"/>
          </a:p>
        </p:txBody>
      </p:sp>
      <p:sp>
        <p:nvSpPr>
          <p:cNvPr id="4" name="Footer Placeholder 3">
            <a:extLst>
              <a:ext uri="{FF2B5EF4-FFF2-40B4-BE49-F238E27FC236}">
                <a16:creationId xmlns:a16="http://schemas.microsoft.com/office/drawing/2014/main" id="{7B367658-0CC0-8AC6-CC6D-CA794E5A26CD}"/>
              </a:ext>
            </a:extLst>
          </p:cNvPr>
          <p:cNvSpPr>
            <a:spLocks noGrp="1"/>
          </p:cNvSpPr>
          <p:nvPr>
            <p:ph type="ftr" sz="quarter" idx="2"/>
          </p:nvPr>
        </p:nvSpPr>
        <p:spPr>
          <a:xfrm>
            <a:off x="1" y="8829676"/>
            <a:ext cx="3038475" cy="466725"/>
          </a:xfrm>
          <a:prstGeom prst="rect">
            <a:avLst/>
          </a:prstGeom>
        </p:spPr>
        <p:txBody>
          <a:bodyPr vert="horz" lIns="91427" tIns="45713" rIns="91427" bIns="45713"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4EFA729-9793-96A3-75AE-AF8AF076E940}"/>
              </a:ext>
            </a:extLst>
          </p:cNvPr>
          <p:cNvSpPr>
            <a:spLocks noGrp="1"/>
          </p:cNvSpPr>
          <p:nvPr>
            <p:ph type="sldNum" sz="quarter" idx="3"/>
          </p:nvPr>
        </p:nvSpPr>
        <p:spPr>
          <a:xfrm>
            <a:off x="3970339" y="8829676"/>
            <a:ext cx="3038475" cy="466725"/>
          </a:xfrm>
          <a:prstGeom prst="rect">
            <a:avLst/>
          </a:prstGeom>
        </p:spPr>
        <p:txBody>
          <a:bodyPr vert="horz" lIns="91427" tIns="45713" rIns="91427" bIns="45713" rtlCol="0" anchor="b"/>
          <a:lstStyle>
            <a:lvl1pPr algn="r">
              <a:defRPr sz="1200"/>
            </a:lvl1pPr>
          </a:lstStyle>
          <a:p>
            <a:fld id="{FEF6669E-9E92-477D-B876-B6DB3584B95B}" type="slidenum">
              <a:rPr lang="en-US" smtClean="0"/>
              <a:t>‹#›</a:t>
            </a:fld>
            <a:endParaRPr lang="en-US"/>
          </a:p>
        </p:txBody>
      </p:sp>
    </p:spTree>
    <p:extLst>
      <p:ext uri="{BB962C8B-B14F-4D97-AF65-F5344CB8AC3E}">
        <p14:creationId xmlns:p14="http://schemas.microsoft.com/office/powerpoint/2010/main" val="82801077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16T19:10:01.911"/>
    </inkml:context>
    <inkml:brush xml:id="br0">
      <inkml:brushProperty name="width" value="0.05" units="cm"/>
      <inkml:brushProperty name="height" value="0.05" units="cm"/>
      <inkml:brushProperty name="color" value="#E71224"/>
    </inkml:brush>
  </inkml:definitions>
  <inkml:trace contextRef="#ctx0" brushRef="#br0">1 1 24575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64" tIns="46582" rIns="93164" bIns="46582" rtlCol="0"/>
          <a:lstStyle>
            <a:lvl1pPr algn="r">
              <a:defRPr sz="1200"/>
            </a:lvl1pPr>
          </a:lstStyle>
          <a:p>
            <a:fld id="{6E4978D3-40E6-4592-A440-87D38932BF2D}" type="datetimeFigureOut">
              <a:rPr lang="en-US" smtClean="0"/>
              <a:t>2/26/2026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4" tIns="46582" rIns="93164" bIns="46582" rtlCol="0" anchor="b"/>
          <a:lstStyle>
            <a:lvl1pPr algn="r">
              <a:defRPr sz="1200"/>
            </a:lvl1pPr>
          </a:lstStyle>
          <a:p>
            <a:fld id="{E2C7A22B-3575-437B-9B49-494846B0365C}" type="slidenum">
              <a:rPr lang="en-US" smtClean="0"/>
              <a:t>‹#›</a:t>
            </a:fld>
            <a:endParaRPr lang="en-US"/>
          </a:p>
        </p:txBody>
      </p:sp>
    </p:spTree>
    <p:extLst>
      <p:ext uri="{BB962C8B-B14F-4D97-AF65-F5344CB8AC3E}">
        <p14:creationId xmlns:p14="http://schemas.microsoft.com/office/powerpoint/2010/main" val="3810811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medicare.gov/sign-up-change-plans/when-can-i-join-a-health-or-drug-plan/special-circumstances-special-enrollment-periods"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medicare.gov/drug-coverage-part-d/costs-for-medicare-drug-coverage/part-d-late-enrollment-penalty"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C7A22B-3575-437B-9B49-494846B0365C}" type="slidenum">
              <a:rPr lang="en-US" smtClean="0"/>
              <a:t>1</a:t>
            </a:fld>
            <a:endParaRPr lang="en-US"/>
          </a:p>
        </p:txBody>
      </p:sp>
    </p:spTree>
    <p:extLst>
      <p:ext uri="{BB962C8B-B14F-4D97-AF65-F5344CB8AC3E}">
        <p14:creationId xmlns:p14="http://schemas.microsoft.com/office/powerpoint/2010/main" val="388660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bwMode="auto">
          <a:xfrm>
            <a:off x="468313" y="684213"/>
            <a:ext cx="6507162" cy="36607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Rectangle 3"/>
          <p:cNvSpPr>
            <a:spLocks noGrp="1" noChangeArrowheads="1"/>
          </p:cNvSpPr>
          <p:nvPr>
            <p:ph type="body" idx="1"/>
          </p:nvPr>
        </p:nvSpPr>
        <p:spPr bwMode="auto">
          <a:xfrm>
            <a:off x="1080236" y="4718119"/>
            <a:ext cx="5649415" cy="4473961"/>
          </a:xfrm>
        </p:spPr>
        <p:txBody>
          <a:bodyPr wrap="square" numCol="1" anchor="t" anchorCtr="0" compatLnSpc="1">
            <a:prstTxWarp prst="textNoShape">
              <a:avLst/>
            </a:prstTxWarp>
            <a:normAutofit/>
          </a:bodyPr>
          <a:lstStyle/>
          <a:p>
            <a:pPr marL="302215" indent="-302215">
              <a:spcAft>
                <a:spcPts val="314"/>
              </a:spcAft>
              <a:buFont typeface="Wingdings" pitchFamily="2" charset="2"/>
              <a:buChar char="§"/>
              <a:defRPr/>
            </a:pPr>
            <a:r>
              <a:rPr lang="en-US" dirty="0"/>
              <a:t>The Original Medicare Card is red, white, and blue, and it is used when you get health care. The Medicare card shows the Medicare coverage Part A and Part B date the coverage starts. </a:t>
            </a:r>
            <a:endParaRPr lang="en-US" dirty="0">
              <a:cs typeface="Calibri" panose="020F0502020204030204"/>
            </a:endParaRPr>
          </a:p>
          <a:p>
            <a:pPr marL="302215" indent="-302215">
              <a:spcAft>
                <a:spcPts val="314"/>
              </a:spcAft>
              <a:buFont typeface="Wingdings" pitchFamily="2" charset="2"/>
              <a:buChar char="§"/>
              <a:defRPr/>
            </a:pPr>
            <a:r>
              <a:rPr lang="en-US" dirty="0"/>
              <a:t>The Medicare card also shows your Medicare claim number. </a:t>
            </a:r>
            <a:endParaRPr lang="en-US" dirty="0">
              <a:cs typeface="Calibri"/>
            </a:endParaRPr>
          </a:p>
          <a:p>
            <a:pPr marL="302215" indent="-302215">
              <a:spcAft>
                <a:spcPts val="314"/>
              </a:spcAft>
              <a:buFont typeface="Wingdings" pitchFamily="2" charset="2"/>
              <a:buChar char="§"/>
              <a:defRPr/>
            </a:pPr>
            <a:r>
              <a:rPr lang="en-US" dirty="0"/>
              <a:t>If you choose another Medicare health plan, your plan may give you a card to use when you get health care services and supplies. </a:t>
            </a:r>
            <a:endParaRPr lang="en-US" dirty="0">
              <a:cs typeface="Calibri"/>
            </a:endParaRPr>
          </a:p>
          <a:p>
            <a:pPr marL="302215" indent="-302215">
              <a:spcAft>
                <a:spcPts val="314"/>
              </a:spcAft>
              <a:buFont typeface="Wingdings" pitchFamily="2" charset="2"/>
              <a:buChar char="§"/>
              <a:defRPr/>
            </a:pPr>
            <a:r>
              <a:rPr lang="en-US" dirty="0"/>
              <a:t>You should contact Social Security, if any information on the card is incorrect. </a:t>
            </a:r>
            <a:endParaRPr lang="en-US" dirty="0">
              <a:cs typeface="Calibri" panose="020F0502020204030204"/>
            </a:endParaRPr>
          </a:p>
          <a:p>
            <a:pPr marL="302215" indent="-302215">
              <a:spcAft>
                <a:spcPts val="314"/>
              </a:spcAft>
              <a:buFont typeface="Wingdings" pitchFamily="2" charset="2"/>
              <a:buChar char="§"/>
              <a:defRPr/>
            </a:pPr>
            <a:r>
              <a:rPr lang="en-US" dirty="0"/>
              <a:t>If you don’t want Part B, for example if you are still working and have creditable coverage, follow the directions and return the card.  </a:t>
            </a:r>
            <a:endParaRPr lang="en-US" dirty="0">
              <a:cs typeface="Calibri"/>
            </a:endParaRP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77285" indent="-298956" eaLnBrk="0" hangingPunct="0">
              <a:defRPr>
                <a:solidFill>
                  <a:schemeClr val="tx1"/>
                </a:solidFill>
                <a:latin typeface="Arial" charset="0"/>
              </a:defRPr>
            </a:lvl2pPr>
            <a:lvl3pPr marL="1195824" indent="-239165" eaLnBrk="0" hangingPunct="0">
              <a:defRPr>
                <a:solidFill>
                  <a:schemeClr val="tx1"/>
                </a:solidFill>
                <a:latin typeface="Arial" charset="0"/>
              </a:defRPr>
            </a:lvl3pPr>
            <a:lvl4pPr marL="1674153" indent="-239165" eaLnBrk="0" hangingPunct="0">
              <a:defRPr>
                <a:solidFill>
                  <a:schemeClr val="tx1"/>
                </a:solidFill>
                <a:latin typeface="Arial" charset="0"/>
              </a:defRPr>
            </a:lvl4pPr>
            <a:lvl5pPr marL="2152480" indent="-239165" eaLnBrk="0" hangingPunct="0">
              <a:defRPr>
                <a:solidFill>
                  <a:schemeClr val="tx1"/>
                </a:solidFill>
                <a:latin typeface="Arial" charset="0"/>
              </a:defRPr>
            </a:lvl5pPr>
            <a:lvl6pPr marL="2630811" indent="-239165" eaLnBrk="0" fontAlgn="base" hangingPunct="0">
              <a:spcBef>
                <a:spcPct val="0"/>
              </a:spcBef>
              <a:spcAft>
                <a:spcPct val="0"/>
              </a:spcAft>
              <a:defRPr>
                <a:solidFill>
                  <a:schemeClr val="tx1"/>
                </a:solidFill>
                <a:latin typeface="Arial" charset="0"/>
              </a:defRPr>
            </a:lvl6pPr>
            <a:lvl7pPr marL="3109140" indent="-239165" eaLnBrk="0" fontAlgn="base" hangingPunct="0">
              <a:spcBef>
                <a:spcPct val="0"/>
              </a:spcBef>
              <a:spcAft>
                <a:spcPct val="0"/>
              </a:spcAft>
              <a:defRPr>
                <a:solidFill>
                  <a:schemeClr val="tx1"/>
                </a:solidFill>
                <a:latin typeface="Arial" charset="0"/>
              </a:defRPr>
            </a:lvl7pPr>
            <a:lvl8pPr marL="3587469" indent="-239165" eaLnBrk="0" fontAlgn="base" hangingPunct="0">
              <a:spcBef>
                <a:spcPct val="0"/>
              </a:spcBef>
              <a:spcAft>
                <a:spcPct val="0"/>
              </a:spcAft>
              <a:defRPr>
                <a:solidFill>
                  <a:schemeClr val="tx1"/>
                </a:solidFill>
                <a:latin typeface="Arial" charset="0"/>
              </a:defRPr>
            </a:lvl8pPr>
            <a:lvl9pPr marL="4065798" indent="-239165"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837C1168-59FE-4238-AADA-A7CBC55B24F0}" type="slidenum">
              <a:rPr lang="en-US" smtClean="0">
                <a:latin typeface="Calibri" pitchFamily="34" charset="0"/>
              </a:rPr>
              <a:pPr eaLnBrk="1" fontAlgn="base" hangingPunct="1">
                <a:spcBef>
                  <a:spcPct val="0"/>
                </a:spcBef>
                <a:spcAft>
                  <a:spcPct val="0"/>
                </a:spcAft>
              </a:pPr>
              <a:t>10</a:t>
            </a:fld>
            <a:endParaRPr lang="en-US">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252413" y="595313"/>
            <a:ext cx="6505575" cy="3660775"/>
          </a:xfrm>
          <a:noFill/>
          <a:ln>
            <a:solidFill>
              <a:srgbClr val="000000"/>
            </a:solidFill>
            <a:miter lim="800000"/>
            <a:headEnd/>
            <a:tailEnd/>
          </a:ln>
        </p:spPr>
      </p:sp>
      <p:sp>
        <p:nvSpPr>
          <p:cNvPr id="3" name="Notes Placeholder 2"/>
          <p:cNvSpPr>
            <a:spLocks noGrp="1"/>
          </p:cNvSpPr>
          <p:nvPr>
            <p:ph type="body" idx="1"/>
          </p:nvPr>
        </p:nvSpPr>
        <p:spPr/>
        <p:txBody>
          <a:bodyPr/>
          <a:lstStyle/>
          <a:p>
            <a:pPr marL="119581" indent="-119581">
              <a:buFont typeface="Wingdings" pitchFamily="2" charset="2"/>
              <a:buChar char="§"/>
              <a:defRPr/>
            </a:pPr>
            <a:r>
              <a:rPr lang="en-US" sz="1600" dirty="0"/>
              <a:t>Medicare has four parts: </a:t>
            </a:r>
          </a:p>
          <a:p>
            <a:pPr marL="478329" indent="-239165">
              <a:buFont typeface="+mj-lt"/>
              <a:buAutoNum type="arabicPeriod"/>
              <a:defRPr/>
            </a:pPr>
            <a:r>
              <a:rPr lang="en-US" sz="1600" dirty="0"/>
              <a:t>Part A is Hospital Insurance</a:t>
            </a:r>
          </a:p>
          <a:p>
            <a:pPr marL="478329" indent="-239165">
              <a:buFont typeface="+mj-lt"/>
              <a:buAutoNum type="arabicPeriod"/>
              <a:defRPr/>
            </a:pPr>
            <a:r>
              <a:rPr lang="en-US" sz="1600" dirty="0"/>
              <a:t>Part B is Medical Insurance</a:t>
            </a:r>
          </a:p>
          <a:p>
            <a:pPr marL="478329" indent="-239165">
              <a:buFont typeface="+mj-lt"/>
              <a:buAutoNum type="arabicPeriod"/>
              <a:defRPr/>
            </a:pPr>
            <a:r>
              <a:rPr lang="en-US" sz="1600" dirty="0"/>
              <a:t>Part C is Medicare Advantage which are plans like HMOs and PPOs</a:t>
            </a:r>
          </a:p>
          <a:p>
            <a:pPr marL="478329" indent="-239165">
              <a:buFont typeface="+mj-lt"/>
              <a:buAutoNum type="arabicPeriod"/>
              <a:defRPr/>
            </a:pPr>
            <a:r>
              <a:rPr lang="en-US" sz="1600" dirty="0"/>
              <a:t>Part D is Medicare Prescription Drug Coverage </a:t>
            </a:r>
          </a:p>
          <a:p>
            <a:pPr marL="478329" indent="-239165">
              <a:buFont typeface="+mj-lt"/>
              <a:buAutoNum type="arabicPeriod"/>
              <a:defRPr/>
            </a:pPr>
            <a:endParaRPr lang="en-US" sz="1600" dirty="0"/>
          </a:p>
          <a:p>
            <a:pPr marL="239164">
              <a:defRPr/>
            </a:pPr>
            <a:r>
              <a:rPr lang="en-US" sz="1600" dirty="0"/>
              <a:t>							This presentation will take you through all four parts.</a:t>
            </a:r>
          </a:p>
        </p:txBody>
      </p:sp>
      <p:sp>
        <p:nvSpPr>
          <p:cNvPr id="55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8DA7B6-ED03-439F-96F8-5F44DBA5F0D2}" type="slidenum">
              <a:rPr lang="en-US"/>
              <a:pPr fontAlgn="base">
                <a:spcBef>
                  <a:spcPct val="0"/>
                </a:spcBef>
                <a:spcAft>
                  <a:spcPct val="0"/>
                </a:spcAft>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xfrm>
            <a:off x="363538" y="595313"/>
            <a:ext cx="6507162" cy="3660775"/>
          </a:xfrm>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noAutofit/>
          </a:bodyPr>
          <a:lstStyle/>
          <a:p>
            <a:r>
              <a:rPr lang="en-US" sz="1300" dirty="0"/>
              <a:t>When you first enroll in Medicare and during certain times of the year, you can choose what type of  Medicare coverage you want-specifically, there are two paths one can go on for Medicare services.</a:t>
            </a:r>
          </a:p>
          <a:p>
            <a:endParaRPr lang="en-US" sz="1300" dirty="0"/>
          </a:p>
          <a:p>
            <a:endParaRPr lang="en-US" sz="1300" dirty="0"/>
          </a:p>
          <a:p>
            <a:r>
              <a:rPr lang="en-US" sz="1300" dirty="0"/>
              <a:t>Original Medicare:</a:t>
            </a:r>
            <a:endParaRPr lang="en-US" sz="1300" dirty="0">
              <a:cs typeface="Calibri"/>
            </a:endParaRPr>
          </a:p>
          <a:p>
            <a:pPr marL="180948" indent="-180948">
              <a:buFont typeface="Arial"/>
              <a:buChar char="•"/>
            </a:pPr>
            <a:r>
              <a:rPr lang="en-US" sz="1300" dirty="0"/>
              <a:t>Original Medicare includes Medicare Part A and Part B.</a:t>
            </a:r>
            <a:endParaRPr lang="en-US" sz="1300" dirty="0">
              <a:cs typeface="Calibri"/>
            </a:endParaRPr>
          </a:p>
          <a:p>
            <a:pPr marL="180948" indent="-180948">
              <a:buFont typeface="Arial"/>
              <a:buChar char="•"/>
            </a:pPr>
            <a:r>
              <a:rPr lang="en-US" sz="1300" dirty="0"/>
              <a:t>If you want drug coverage, you can join a separate Medicare drug plan (Part D).</a:t>
            </a:r>
            <a:endParaRPr lang="en-US" sz="1300" dirty="0">
              <a:cs typeface="Calibri"/>
            </a:endParaRPr>
          </a:p>
          <a:p>
            <a:pPr marL="180948" indent="-180948">
              <a:buFont typeface="Arial"/>
              <a:buChar char="•"/>
            </a:pPr>
            <a:r>
              <a:rPr lang="en-US" sz="1300" dirty="0"/>
              <a:t>To help pay your out-of-pocket costs in Original Medicare (like your 20% coinsurance), you can also shop for and buy supplemental coverage. Medigap plan</a:t>
            </a:r>
            <a:endParaRPr lang="en-US" sz="1300" dirty="0">
              <a:cs typeface="Calibri"/>
            </a:endParaRPr>
          </a:p>
          <a:p>
            <a:pPr marL="180948" indent="-180948">
              <a:buFont typeface="Arial"/>
              <a:buChar char="•"/>
            </a:pPr>
            <a:r>
              <a:rPr lang="en-US" sz="1300" dirty="0"/>
              <a:t>Can use any doctor or hospital that takes Medicare, anywhere in the U.S.</a:t>
            </a:r>
            <a:endParaRPr lang="en-US" sz="1300" dirty="0">
              <a:cs typeface="Calibri"/>
            </a:endParaRPr>
          </a:p>
          <a:p>
            <a:pPr marL="181198" indent="-181198">
              <a:buFont typeface="Arial"/>
              <a:buChar char="•"/>
            </a:pPr>
            <a:endParaRPr lang="en-US" sz="1300" dirty="0">
              <a:cs typeface="Calibri"/>
            </a:endParaRPr>
          </a:p>
          <a:p>
            <a:r>
              <a:rPr lang="en-US" sz="1300" dirty="0"/>
              <a:t>Medicare Advantage (also known as Part C):</a:t>
            </a:r>
            <a:endParaRPr lang="en-US" sz="1300" dirty="0">
              <a:cs typeface="Calibri"/>
            </a:endParaRPr>
          </a:p>
          <a:p>
            <a:pPr marL="180948" indent="-180948">
              <a:buFont typeface="Arial"/>
              <a:buChar char="•"/>
            </a:pPr>
            <a:r>
              <a:rPr lang="en-US" sz="1300" dirty="0"/>
              <a:t>Medicare Advantage is an “all in one” alternative to Original Medicare. These “bundled” plans include Part A, Part B, and usually Part D.</a:t>
            </a:r>
            <a:endParaRPr lang="en-US" sz="1300" dirty="0">
              <a:cs typeface="Calibri"/>
            </a:endParaRPr>
          </a:p>
          <a:p>
            <a:pPr marL="180948" indent="-180948">
              <a:buFont typeface="Arial"/>
              <a:buChar char="•"/>
            </a:pPr>
            <a:r>
              <a:rPr lang="en-US" sz="1300" dirty="0"/>
              <a:t>Plans may have lower out-of-pocket costs than Original Medicare.</a:t>
            </a:r>
            <a:endParaRPr lang="en-US" sz="1300" dirty="0">
              <a:cs typeface="Calibri"/>
            </a:endParaRPr>
          </a:p>
          <a:p>
            <a:pPr marL="180948" indent="-180948">
              <a:buFont typeface="Arial"/>
              <a:buChar char="•"/>
            </a:pPr>
            <a:r>
              <a:rPr lang="en-US" sz="1300" dirty="0"/>
              <a:t>In some cases, you’ll need to use doctors who are in the plan’s network.</a:t>
            </a:r>
            <a:endParaRPr lang="en-US" sz="1300" dirty="0">
              <a:cs typeface="Calibri"/>
            </a:endParaRPr>
          </a:p>
          <a:p>
            <a:pPr marL="180948" indent="-180948">
              <a:buFont typeface="Arial"/>
              <a:buChar char="•"/>
            </a:pPr>
            <a:r>
              <a:rPr lang="en-US" sz="1300" dirty="0"/>
              <a:t>Most plans offer extra benefits that Original Medicare doesn’t cover—like vision, hearing, dental, and more.</a:t>
            </a:r>
            <a:endParaRPr lang="en-US" sz="1300" dirty="0">
              <a:cs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487363" y="838200"/>
            <a:ext cx="6316662" cy="3554413"/>
          </a:xfrm>
          <a:noFill/>
          <a:ln>
            <a:solidFill>
              <a:srgbClr val="000000"/>
            </a:solidFill>
            <a:miter lim="800000"/>
            <a:headEnd/>
            <a:tailEnd/>
          </a:ln>
        </p:spPr>
      </p:sp>
      <p:sp>
        <p:nvSpPr>
          <p:cNvPr id="3" name="Notes Placeholder 2"/>
          <p:cNvSpPr>
            <a:spLocks noGrp="1"/>
          </p:cNvSpPr>
          <p:nvPr>
            <p:ph type="body" idx="1"/>
          </p:nvPr>
        </p:nvSpPr>
        <p:spPr>
          <a:xfrm>
            <a:off x="748115" y="4637282"/>
            <a:ext cx="5981537" cy="4520152"/>
          </a:xfrm>
        </p:spPr>
        <p:txBody>
          <a:bodyPr>
            <a:noAutofit/>
          </a:bodyPr>
          <a:lstStyle/>
          <a:p>
            <a:pPr>
              <a:spcAft>
                <a:spcPts val="105"/>
              </a:spcAft>
              <a:defRPr/>
            </a:pPr>
            <a:r>
              <a:rPr lang="en-US" sz="1400" dirty="0"/>
              <a:t>Medicare Part A, hospital insurance, helps pay for medically necessary services.  It is premium free for people who have worked the equivalent of 40 quarters (10 years where Medicare taxes were paid.  Those who have worked less can buy into the system, however the price is very high ($565 a month)</a:t>
            </a:r>
          </a:p>
          <a:p>
            <a:pPr>
              <a:spcAft>
                <a:spcPts val="105"/>
              </a:spcAft>
              <a:defRPr/>
            </a:pPr>
            <a:r>
              <a:rPr lang="en-US" sz="1400" b="1" dirty="0"/>
              <a:t>Hospital inpatient care </a:t>
            </a:r>
            <a:r>
              <a:rPr lang="en-US" sz="1400" dirty="0"/>
              <a:t>- </a:t>
            </a:r>
            <a:r>
              <a:rPr lang="en-US" sz="1400" dirty="0">
                <a:ea typeface="Calibri"/>
                <a:cs typeface="Times New Roman"/>
              </a:rPr>
              <a:t>Semi-private room, meals, general nursing, and other hospital services and supplies, including in-patient psychiatric care.  </a:t>
            </a:r>
          </a:p>
          <a:p>
            <a:pPr>
              <a:spcAft>
                <a:spcPts val="105"/>
              </a:spcAft>
              <a:defRPr/>
            </a:pPr>
            <a:r>
              <a:rPr lang="en-US" sz="1400" b="1" dirty="0"/>
              <a:t>Skilled nursing facility (SNF) </a:t>
            </a:r>
            <a:r>
              <a:rPr lang="en-US" sz="1400" dirty="0"/>
              <a:t>care (not custodial or long-term care-Medicare generally does not cover these services) when certain conditions are met.</a:t>
            </a:r>
            <a:endParaRPr lang="en-US" sz="1400" dirty="0">
              <a:ea typeface="Calibri"/>
              <a:cs typeface="Times New Roman"/>
            </a:endParaRPr>
          </a:p>
          <a:p>
            <a:pPr>
              <a:spcAft>
                <a:spcPts val="105"/>
              </a:spcAft>
              <a:defRPr/>
            </a:pPr>
            <a:r>
              <a:rPr lang="en-US" sz="1400" b="1" dirty="0"/>
              <a:t>Home health Care, </a:t>
            </a:r>
            <a:r>
              <a:rPr lang="en-US" sz="1400" dirty="0"/>
              <a:t>skilled nursing and/or rehabilitative (PT/OT) care</a:t>
            </a:r>
          </a:p>
          <a:p>
            <a:pPr>
              <a:spcAft>
                <a:spcPts val="105"/>
              </a:spcAft>
              <a:defRPr/>
            </a:pPr>
            <a:r>
              <a:rPr lang="en-US" sz="1400" b="1" dirty="0"/>
              <a:t>Hospice Care </a:t>
            </a:r>
          </a:p>
          <a:p>
            <a:pPr>
              <a:spcAft>
                <a:spcPts val="105"/>
              </a:spcAft>
              <a:defRPr/>
            </a:pPr>
            <a:r>
              <a:rPr lang="en-US" sz="1400" b="1" dirty="0"/>
              <a:t>Blood</a:t>
            </a:r>
            <a:r>
              <a:rPr lang="en-US" sz="1400" dirty="0"/>
              <a:t> as an inpatient</a:t>
            </a:r>
          </a:p>
          <a:p>
            <a:pPr>
              <a:spcAft>
                <a:spcPts val="105"/>
              </a:spcAft>
              <a:defRPr/>
            </a:pPr>
            <a:endParaRPr lang="en-US" sz="1400" dirty="0"/>
          </a:p>
          <a:p>
            <a:pPr indent="4983">
              <a:spcAft>
                <a:spcPts val="105"/>
              </a:spcAft>
              <a:defRPr/>
            </a:pPr>
            <a:r>
              <a:rPr lang="en-US" sz="1400" dirty="0"/>
              <a:t>Medicare Part B covers a number of medically-necessary services and supplies. </a:t>
            </a:r>
          </a:p>
          <a:p>
            <a:pPr indent="4983">
              <a:spcAft>
                <a:spcPts val="105"/>
              </a:spcAft>
              <a:defRPr/>
            </a:pPr>
            <a:r>
              <a:rPr lang="en-US" sz="1400" b="1" dirty="0"/>
              <a:t>Doctors’ Services</a:t>
            </a:r>
            <a:endParaRPr lang="en-US" sz="1400" dirty="0"/>
          </a:p>
          <a:p>
            <a:pPr indent="4445">
              <a:spcAft>
                <a:spcPts val="105"/>
              </a:spcAft>
              <a:defRPr/>
            </a:pPr>
            <a:r>
              <a:rPr lang="en-US" sz="1400" b="1" dirty="0"/>
              <a:t>Outpatient Medical and Surgical Services</a:t>
            </a:r>
            <a:r>
              <a:rPr lang="en-US" sz="1400" dirty="0"/>
              <a:t>. </a:t>
            </a:r>
            <a:endParaRPr lang="en-US" sz="1400" dirty="0">
              <a:cs typeface="Calibri"/>
            </a:endParaRPr>
          </a:p>
          <a:p>
            <a:pPr indent="4983">
              <a:spcAft>
                <a:spcPts val="105"/>
              </a:spcAft>
              <a:defRPr/>
            </a:pPr>
            <a:r>
              <a:rPr lang="en-US" sz="1400" b="1" dirty="0">
                <a:cs typeface="Arial" charset="0"/>
              </a:rPr>
              <a:t>Home Health Care Services </a:t>
            </a:r>
          </a:p>
          <a:p>
            <a:pPr indent="4983">
              <a:spcAft>
                <a:spcPts val="105"/>
              </a:spcAft>
              <a:defRPr/>
            </a:pPr>
            <a:r>
              <a:rPr lang="en-US" sz="1400" b="1" dirty="0">
                <a:ea typeface="Calibri"/>
                <a:cs typeface="Times New Roman"/>
              </a:rPr>
              <a:t>Durable Medical Equipment</a:t>
            </a:r>
            <a:endParaRPr lang="en-US" sz="1400" b="1" dirty="0"/>
          </a:p>
          <a:p>
            <a:pPr>
              <a:spcAft>
                <a:spcPts val="105"/>
              </a:spcAft>
              <a:defRPr/>
            </a:pPr>
            <a:r>
              <a:rPr lang="en-US" sz="1400" b="1" dirty="0"/>
              <a:t>Preventive Services </a:t>
            </a:r>
            <a:r>
              <a:rPr lang="en-US" sz="1400" dirty="0">
                <a:solidFill>
                  <a:srgbClr val="231F20"/>
                </a:solidFill>
              </a:rPr>
              <a:t>like exams, lab tests, screening and shots to help prevent, find, or manage a medical problem. Preventive services may find health problems early when treatment works best. </a:t>
            </a:r>
            <a:endParaRPr lang="en-US" sz="1400" dirty="0"/>
          </a:p>
          <a:p>
            <a:pPr>
              <a:spcAft>
                <a:spcPts val="105"/>
              </a:spcAft>
              <a:defRPr/>
            </a:pPr>
            <a:endParaRPr lang="en-US" sz="1000" dirty="0"/>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0E39529-81AD-4184-BA58-BB6643C4464A}" type="slidenum">
              <a:rPr lang="en-US"/>
              <a:pPr fontAlgn="base">
                <a:spcBef>
                  <a:spcPct val="0"/>
                </a:spcBef>
                <a:spcAft>
                  <a:spcPct val="0"/>
                </a:spcAft>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xfrm>
            <a:off x="485775" y="731838"/>
            <a:ext cx="6505575" cy="3660775"/>
          </a:xfrm>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marL="182696" indent="-182696">
              <a:buFont typeface="Wingdings" pitchFamily="2" charset="2"/>
              <a:buChar char="§"/>
              <a:defRPr/>
            </a:pPr>
            <a:endParaRPr lang="en-US" dirty="0"/>
          </a:p>
          <a:p>
            <a:pPr marL="182219" indent="-182219">
              <a:buFont typeface="Wingdings" pitchFamily="2" charset="2"/>
              <a:buChar char="§"/>
              <a:defRPr/>
            </a:pPr>
            <a:r>
              <a:rPr lang="en-US" sz="1600" dirty="0"/>
              <a:t>While technically, Part D is optional, in most cases, there are penalties to not getting it timely.  That said, there are plans with low to no monthly premium.  These plans are good choices for people who don’t take any prescription medications.  </a:t>
            </a:r>
            <a:endParaRPr lang="en-US" sz="1600" dirty="0">
              <a:cs typeface="Calibri"/>
            </a:endParaRPr>
          </a:p>
          <a:p>
            <a:pPr marL="182219" indent="-182219">
              <a:buFont typeface="Wingdings" pitchFamily="2" charset="2"/>
              <a:buChar char="§"/>
              <a:defRPr/>
            </a:pPr>
            <a:r>
              <a:rPr lang="en-US" sz="1600" dirty="0"/>
              <a:t>Part D is one of the most complicated Part of enrolling in Medicare.   It involves researching plans, comparing prices and more.  MMAP counselors are trained to assist you and take the stress out of enrolling.</a:t>
            </a:r>
            <a:endParaRPr lang="en-US" sz="1600" dirty="0">
              <a:cs typeface="Calibri"/>
            </a:endParaRPr>
          </a:p>
          <a:p>
            <a:pPr marL="182219" indent="-182219">
              <a:buFont typeface="Wingdings" pitchFamily="2" charset="2"/>
              <a:buChar char="§"/>
              <a:defRPr/>
            </a:pPr>
            <a:r>
              <a:rPr lang="en-US" sz="1600" dirty="0"/>
              <a:t>People with limited income and resources may be able to get Extra Help to help pay for their Medicare drug plan. </a:t>
            </a:r>
            <a:endParaRPr lang="en-US" sz="1600" dirty="0">
              <a:cs typeface="Calibri" panose="020F0502020204030204"/>
            </a:endParaRPr>
          </a:p>
        </p:txBody>
      </p:sp>
      <p:sp>
        <p:nvSpPr>
          <p:cNvPr id="768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339875-32AA-4E46-AF06-9A765F42BE79}" type="slidenum">
              <a:rPr lang="en-US"/>
              <a:pPr fontAlgn="base">
                <a:spcBef>
                  <a:spcPct val="0"/>
                </a:spcBef>
                <a:spcAft>
                  <a:spcPct val="0"/>
                </a:spcAft>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xfrm>
            <a:off x="485775" y="731838"/>
            <a:ext cx="6505575" cy="3660775"/>
          </a:xfrm>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marL="119363" indent="-119363">
              <a:buFont typeface="Wingdings" pitchFamily="2" charset="2"/>
              <a:buChar char="§"/>
              <a:defRPr/>
            </a:pPr>
            <a:r>
              <a:rPr lang="en-US" sz="1600" dirty="0"/>
              <a:t>You can join a Medicare Prescription Drug Plan when you first become eligible for Medicare, which begins 3 months before your first entitlement to both Medicare Parts A and B. After you enroll in a Medicare Prescription Drug Plan you must remain with that plan for the rest of the calendar year.  </a:t>
            </a:r>
          </a:p>
          <a:p>
            <a:pPr marL="119363" indent="-119363">
              <a:buFont typeface="Wingdings" pitchFamily="2" charset="2"/>
              <a:buChar char="§"/>
              <a:defRPr/>
            </a:pPr>
            <a:r>
              <a:rPr lang="en-US" sz="1600" dirty="0"/>
              <a:t>You can change your Part D plan every year plan during Medicare Annual Open Enrollment from October 15 – December 7.  </a:t>
            </a:r>
          </a:p>
          <a:p>
            <a:pPr marL="119363" indent="-119363">
              <a:buFont typeface="Wingdings" pitchFamily="2" charset="2"/>
              <a:buChar char="§"/>
              <a:defRPr/>
            </a:pPr>
            <a:r>
              <a:rPr lang="en-US" sz="1600" dirty="0"/>
              <a:t>We encourage you to make an appointment every year during Annual Open Enrollment for a “benefits check-up” to make sure you are still on the right plan, as your medications may change, and/or the plan’s formulary or prices may change.  </a:t>
            </a:r>
          </a:p>
          <a:p>
            <a:pPr marL="119363" indent="-119363">
              <a:buFont typeface="Wingdings" pitchFamily="2" charset="2"/>
              <a:buChar char="§"/>
              <a:defRPr/>
            </a:pPr>
            <a:r>
              <a:rPr lang="en-US" sz="1600" dirty="0"/>
              <a:t>While switching plans is easy and a counselor can make this a very smooth process</a:t>
            </a:r>
            <a:endParaRPr lang="en-US" sz="1600" dirty="0">
              <a:cs typeface="Calibri"/>
            </a:endParaRPr>
          </a:p>
          <a:p>
            <a:pPr marL="119581" indent="-119581">
              <a:lnSpc>
                <a:spcPct val="90000"/>
              </a:lnSpc>
              <a:buFont typeface="Wingdings" pitchFamily="2" charset="2"/>
              <a:buChar char="§"/>
              <a:defRPr/>
            </a:pPr>
            <a:endParaRPr lang="en-US" sz="1600" dirty="0"/>
          </a:p>
          <a:p>
            <a:pPr>
              <a:defRPr/>
            </a:pPr>
            <a:endParaRPr lang="en-US" dirty="0"/>
          </a:p>
        </p:txBody>
      </p:sp>
      <p:sp>
        <p:nvSpPr>
          <p:cNvPr id="778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5777C8B-CD1E-414F-86E4-9B197FEAED6F}" type="slidenum">
              <a:rPr lang="en-US"/>
              <a:pPr fontAlgn="base">
                <a:spcBef>
                  <a:spcPct val="0"/>
                </a:spcBef>
                <a:spcAft>
                  <a:spcPct val="0"/>
                </a:spcAft>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xfrm>
            <a:off x="531813" y="750888"/>
            <a:ext cx="6681787" cy="3759200"/>
          </a:xfrm>
          <a:noFill/>
          <a:ln>
            <a:solidFill>
              <a:srgbClr val="000000"/>
            </a:solidFill>
            <a:miter lim="800000"/>
            <a:headEnd/>
            <a:tailEnd/>
          </a:ln>
        </p:spPr>
      </p:sp>
      <p:sp>
        <p:nvSpPr>
          <p:cNvPr id="3" name="Notes Placeholder 2"/>
          <p:cNvSpPr>
            <a:spLocks noGrp="1"/>
          </p:cNvSpPr>
          <p:nvPr>
            <p:ph type="body" idx="1"/>
          </p:nvPr>
        </p:nvSpPr>
        <p:spPr>
          <a:xfrm>
            <a:off x="774784" y="4761270"/>
            <a:ext cx="6194768" cy="4722305"/>
          </a:xfrm>
        </p:spPr>
        <p:txBody>
          <a:bodyPr>
            <a:normAutofit/>
          </a:bodyPr>
          <a:lstStyle/>
          <a:p>
            <a:pPr marL="245975" indent="-245975">
              <a:buFont typeface="Wingdings" pitchFamily="2" charset="2"/>
              <a:buChar char="§"/>
              <a:defRPr/>
            </a:pPr>
            <a:r>
              <a:rPr lang="en-US" sz="1600" dirty="0"/>
              <a:t>Medigap (Medicare Supplement Insurance) policies are private health insurance that cover the policyholder.  They are sold by private insurance companies to supplement Original Medicare (help pay for “gaps” in Original Medicare coverage - like deductibles, coinsurance and copayments)</a:t>
            </a:r>
          </a:p>
          <a:p>
            <a:pPr marL="245975" lvl="2" indent="-245975">
              <a:buFont typeface="Wingdings" pitchFamily="2" charset="2"/>
              <a:buChar char="§"/>
              <a:defRPr/>
            </a:pPr>
            <a:r>
              <a:rPr lang="en-US" sz="1600" dirty="0"/>
              <a:t>They pay for Medicare-covered services provided by any doctor, hospital, or provider that accepts Medicare </a:t>
            </a:r>
            <a:endParaRPr lang="en-US" sz="1600" dirty="0">
              <a:cs typeface="Calibri"/>
            </a:endParaRPr>
          </a:p>
          <a:p>
            <a:pPr marL="245975" lvl="1" indent="-245975">
              <a:buFont typeface="Wingdings" pitchFamily="2" charset="2"/>
              <a:buChar char="§"/>
              <a:defRPr/>
            </a:pPr>
            <a:r>
              <a:rPr lang="en-US" sz="1600" dirty="0">
                <a:cs typeface="Calibri"/>
              </a:rPr>
              <a:t>Some Medigap plans are now offering riders or discounts for services such as vision, dental and hearing.  These riders come at a cost to the beneficiary and also come with various restrictions. </a:t>
            </a:r>
          </a:p>
          <a:p>
            <a:pPr marL="245975" lvl="1" indent="-245975">
              <a:buFont typeface="Wingdings" pitchFamily="2" charset="2"/>
              <a:buChar char="§"/>
              <a:defRPr/>
            </a:pPr>
            <a:endParaRPr lang="en-US" sz="1600" dirty="0">
              <a:cs typeface="Calibri"/>
            </a:endParaRPr>
          </a:p>
          <a:p>
            <a:pPr marL="245975" lvl="1" indent="-245975">
              <a:buFont typeface="Wingdings" pitchFamily="2" charset="2"/>
              <a:buChar char="§"/>
              <a:defRPr/>
            </a:pPr>
            <a:r>
              <a:rPr lang="en-US" sz="1600" dirty="0">
                <a:cs typeface="Calibri"/>
              </a:rPr>
              <a:t>It is important to note that all plans with the same letter must offer the same services at the same percentages.  This is aside from any riders they may choose to offer.  </a:t>
            </a:r>
          </a:p>
        </p:txBody>
      </p:sp>
      <p:sp>
        <p:nvSpPr>
          <p:cNvPr id="70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73F4E9C-120F-429E-9FD7-72261511903E}" type="slidenum">
              <a:rPr lang="en-US"/>
              <a:pPr fontAlgn="base">
                <a:spcBef>
                  <a:spcPct val="0"/>
                </a:spcBef>
                <a:spcAft>
                  <a:spcPct val="0"/>
                </a:spcAft>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531813" y="750888"/>
            <a:ext cx="6681787" cy="3759200"/>
          </a:xfrm>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marL="122987" indent="-122987">
              <a:spcBef>
                <a:spcPct val="0"/>
              </a:spcBef>
              <a:buFont typeface="Wingdings" pitchFamily="2" charset="2"/>
              <a:buChar char="§"/>
            </a:pPr>
            <a:r>
              <a:rPr lang="en-US" sz="1600" dirty="0"/>
              <a:t>Medicare Advantage is also called Part C. They are</a:t>
            </a:r>
          </a:p>
          <a:p>
            <a:pPr lvl="1">
              <a:spcBef>
                <a:spcPct val="0"/>
              </a:spcBef>
              <a:buFont typeface="Arial" charset="0"/>
              <a:buChar char="–"/>
            </a:pPr>
            <a:r>
              <a:rPr lang="en-US" sz="1600" dirty="0">
                <a:cs typeface="Calibri"/>
              </a:rPr>
              <a:t>Health plan options approved by Medicare </a:t>
            </a:r>
          </a:p>
          <a:p>
            <a:pPr lvl="1">
              <a:spcBef>
                <a:spcPct val="0"/>
              </a:spcBef>
              <a:buFont typeface="Arial" charset="0"/>
              <a:buChar char="–"/>
            </a:pPr>
            <a:r>
              <a:rPr lang="en-US" sz="1600" dirty="0">
                <a:cs typeface="Calibri"/>
              </a:rPr>
              <a:t>Run by private companies</a:t>
            </a:r>
          </a:p>
          <a:p>
            <a:pPr lvl="1">
              <a:spcBef>
                <a:spcPct val="0"/>
              </a:spcBef>
              <a:buFont typeface="Arial" charset="0"/>
              <a:buChar char="–"/>
            </a:pPr>
            <a:r>
              <a:rPr lang="en-US" sz="1600" dirty="0">
                <a:cs typeface="Calibri"/>
              </a:rPr>
              <a:t>Either an HMO or a PPO</a:t>
            </a:r>
          </a:p>
          <a:p>
            <a:pPr marL="122987" indent="-122987">
              <a:spcBef>
                <a:spcPct val="0"/>
              </a:spcBef>
              <a:buFont typeface="Wingdings" pitchFamily="2" charset="2"/>
              <a:buChar char="§"/>
            </a:pPr>
            <a:r>
              <a:rPr lang="en-US" sz="1600" dirty="0">
                <a:cs typeface="Calibri"/>
              </a:rPr>
              <a:t>Medicare pays a certain amount for each member’s care (called a capitation rate</a:t>
            </a:r>
          </a:p>
          <a:p>
            <a:pPr marL="122987" indent="-122987">
              <a:spcBef>
                <a:spcPct val="0"/>
              </a:spcBef>
              <a:buFont typeface="Wingdings" pitchFamily="2" charset="2"/>
              <a:buChar char="§"/>
            </a:pPr>
            <a:r>
              <a:rPr lang="en-US" sz="1600" dirty="0">
                <a:cs typeface="Calibri"/>
              </a:rPr>
              <a:t>Advantage plans are another way to get Medicare coverage </a:t>
            </a:r>
          </a:p>
          <a:p>
            <a:pPr marL="122987" indent="-122987">
              <a:spcBef>
                <a:spcPct val="0"/>
              </a:spcBef>
              <a:buFont typeface="Wingdings" pitchFamily="2" charset="2"/>
              <a:buChar char="§"/>
            </a:pPr>
            <a:r>
              <a:rPr lang="en-US" sz="1600" dirty="0">
                <a:cs typeface="Calibri"/>
              </a:rPr>
              <a:t> You may have to use network doctors or hospitals although most PPOs have an out-of-network option.  Costs may be slightly higher than the in-network option</a:t>
            </a:r>
          </a:p>
          <a:p>
            <a:pPr marL="122987" indent="-122987">
              <a:spcBef>
                <a:spcPct val="0"/>
              </a:spcBef>
              <a:buFont typeface="Wingdings" pitchFamily="2" charset="2"/>
              <a:buChar char="§"/>
            </a:pPr>
            <a:r>
              <a:rPr lang="en-US" sz="1600" dirty="0">
                <a:cs typeface="Calibri"/>
              </a:rPr>
              <a:t>In addition to Vision, Dental and Hearing, some plans offer a fitness option, medically necessary transportation and other benefits.  </a:t>
            </a:r>
          </a:p>
        </p:txBody>
      </p:sp>
      <p:sp>
        <p:nvSpPr>
          <p:cNvPr id="57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FA826ED-4ADC-40E1-B16F-17F9BB2AF8B8}" type="slidenum">
              <a:rPr lang="en-US"/>
              <a:pPr fontAlgn="base">
                <a:spcBef>
                  <a:spcPct val="0"/>
                </a:spcBef>
                <a:spcAft>
                  <a:spcPct val="0"/>
                </a:spcAft>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xfrm>
            <a:off x="485775" y="731838"/>
            <a:ext cx="6505575" cy="3660775"/>
          </a:xfrm>
          <a:noFill/>
          <a:ln>
            <a:solidFill>
              <a:srgbClr val="000000"/>
            </a:solidFill>
            <a:miter lim="800000"/>
            <a:headEnd/>
            <a:tailEnd/>
          </a:ln>
        </p:spPr>
      </p:sp>
      <p:sp>
        <p:nvSpPr>
          <p:cNvPr id="3" name="Notes Placeholder 2"/>
          <p:cNvSpPr>
            <a:spLocks noGrp="1"/>
          </p:cNvSpPr>
          <p:nvPr>
            <p:ph type="body" idx="1"/>
          </p:nvPr>
        </p:nvSpPr>
        <p:spPr>
          <a:xfrm>
            <a:off x="748115" y="4637283"/>
            <a:ext cx="5981537" cy="4316188"/>
          </a:xfrm>
        </p:spPr>
        <p:txBody>
          <a:bodyPr>
            <a:normAutofit/>
          </a:bodyPr>
          <a:lstStyle/>
          <a:p>
            <a:pPr marL="119363" indent="-119363">
              <a:buFont typeface="Wingdings" pitchFamily="2" charset="2"/>
              <a:buChar char="§"/>
              <a:defRPr/>
            </a:pPr>
            <a:r>
              <a:rPr lang="en-US" sz="1800" dirty="0"/>
              <a:t>You can join a Medicare Advantage Plan when you first become eligible for Medicare.</a:t>
            </a:r>
          </a:p>
          <a:p>
            <a:pPr marL="119363" indent="-119363">
              <a:buFont typeface="Wingdings" pitchFamily="2" charset="2"/>
              <a:buChar char="§"/>
              <a:defRPr/>
            </a:pPr>
            <a:r>
              <a:rPr lang="en-US" sz="1800" dirty="0"/>
              <a:t>As with Part D, we advise that you check your plan every year to make sure your medications are still covered at a price you are willing to pay.  You may find that there is a less expensive pharmacy to go to, and you will want to make sure your physicians are still accepting the plan.</a:t>
            </a:r>
          </a:p>
          <a:p>
            <a:pPr marL="119363" indent="-119363">
              <a:buFont typeface="Wingdings" pitchFamily="2" charset="2"/>
              <a:buChar char="§"/>
              <a:defRPr/>
            </a:pPr>
            <a:r>
              <a:rPr lang="en-US" sz="1800" dirty="0"/>
              <a:t>Also from January 1 – March 31. You can switch to a different Medicare Advantage Plan. The coverage will become active the following month after enrollment. </a:t>
            </a:r>
          </a:p>
          <a:p>
            <a:pPr marL="119363" indent="-119363">
              <a:buFont typeface="Wingdings" pitchFamily="2" charset="2"/>
              <a:buChar char="§"/>
              <a:defRPr/>
            </a:pPr>
            <a:r>
              <a:rPr lang="en-US" sz="1800" dirty="0">
                <a:cs typeface="Calibri"/>
              </a:rPr>
              <a:t>You can also switch from a Medicare Advantage Plan to Original Medicare between January 1-March 31.  However, you cannot change from Original Medicare to an MA plan during this period.</a:t>
            </a:r>
          </a:p>
        </p:txBody>
      </p:sp>
      <p:sp>
        <p:nvSpPr>
          <p:cNvPr id="819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F3B2C05-BC9E-4EAF-88FD-1647909D0C64}" type="slidenum">
              <a:rPr lang="en-US"/>
              <a:pPr fontAlgn="base">
                <a:spcBef>
                  <a:spcPct val="0"/>
                </a:spcBef>
                <a:spcAft>
                  <a:spcPct val="0"/>
                </a:spcAft>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Medicare.gov plan finder, SNPs are also called Special Plans.  The reason is that Medicare wants to insure that people at all income levels know that they are eligible for the C-SNPs if they have a qualifying chronic condition.   </a:t>
            </a:r>
          </a:p>
        </p:txBody>
      </p:sp>
      <p:sp>
        <p:nvSpPr>
          <p:cNvPr id="4" name="Slide Number Placeholder 3"/>
          <p:cNvSpPr>
            <a:spLocks noGrp="1"/>
          </p:cNvSpPr>
          <p:nvPr>
            <p:ph type="sldNum" sz="quarter" idx="5"/>
          </p:nvPr>
        </p:nvSpPr>
        <p:spPr/>
        <p:txBody>
          <a:bodyPr/>
          <a:lstStyle/>
          <a:p>
            <a:fld id="{87C3D43A-5F1E-4153-93C8-F25D110F33C4}" type="slidenum">
              <a:rPr lang="en-US" smtClean="0"/>
              <a:pPr/>
              <a:t>19</a:t>
            </a:fld>
            <a:endParaRPr lang="en-US"/>
          </a:p>
        </p:txBody>
      </p:sp>
    </p:spTree>
    <p:extLst>
      <p:ext uri="{BB962C8B-B14F-4D97-AF65-F5344CB8AC3E}">
        <p14:creationId xmlns:p14="http://schemas.microsoft.com/office/powerpoint/2010/main" val="879813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C7A22B-3575-437B-9B49-494846B0365C}" type="slidenum">
              <a:rPr lang="en-US" smtClean="0"/>
              <a:t>2</a:t>
            </a:fld>
            <a:endParaRPr lang="en-US"/>
          </a:p>
        </p:txBody>
      </p:sp>
    </p:spTree>
    <p:extLst>
      <p:ext uri="{BB962C8B-B14F-4D97-AF65-F5344CB8AC3E}">
        <p14:creationId xmlns:p14="http://schemas.microsoft.com/office/powerpoint/2010/main" val="3676169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C7A22B-3575-437B-9B49-494846B0365C}" type="slidenum">
              <a:rPr lang="en-US" smtClean="0"/>
              <a:t>20</a:t>
            </a:fld>
            <a:endParaRPr lang="en-US"/>
          </a:p>
        </p:txBody>
      </p:sp>
    </p:spTree>
    <p:extLst>
      <p:ext uri="{BB962C8B-B14F-4D97-AF65-F5344CB8AC3E}">
        <p14:creationId xmlns:p14="http://schemas.microsoft.com/office/powerpoint/2010/main" val="1383587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C7A22B-3575-437B-9B49-494846B0365C}" type="slidenum">
              <a:rPr lang="en-US" smtClean="0"/>
              <a:t>21</a:t>
            </a:fld>
            <a:endParaRPr lang="en-US"/>
          </a:p>
        </p:txBody>
      </p:sp>
    </p:spTree>
    <p:extLst>
      <p:ext uri="{BB962C8B-B14F-4D97-AF65-F5344CB8AC3E}">
        <p14:creationId xmlns:p14="http://schemas.microsoft.com/office/powerpoint/2010/main" val="639680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648200"/>
            <a:ext cx="5966460" cy="3486150"/>
          </a:xfrm>
        </p:spPr>
        <p:txBody>
          <a:bodyPr/>
          <a:lstStyle/>
          <a:p>
            <a:r>
              <a:rPr lang="en-US" sz="1800" dirty="0"/>
              <a:t>This slide illustrates how much you will pay for your medications at various points in time.  So once you pay $615, you will pay a 25% co-insurance for the cost of medications.  Once you hit $2,100, you will not pay anything.  </a:t>
            </a:r>
          </a:p>
          <a:p>
            <a:endParaRPr lang="en-US" sz="1800" dirty="0"/>
          </a:p>
          <a:p>
            <a:r>
              <a:rPr lang="en-US" sz="1800" dirty="0"/>
              <a:t>So… if you are paying a maximum of $2,100 out of pocket for your medications, who is picking up the rest of the price?  The next slide will provide some detail on this</a:t>
            </a:r>
          </a:p>
          <a:p>
            <a:endParaRPr lang="en-US" sz="1800" dirty="0"/>
          </a:p>
          <a:p>
            <a:r>
              <a:rPr lang="en-US" sz="1800" dirty="0">
                <a:highlight>
                  <a:srgbClr val="FFFF00"/>
                </a:highlight>
              </a:rPr>
              <a:t>Anything about creditable coverage not being as good as Medicare, but covered anyway??. </a:t>
            </a:r>
          </a:p>
        </p:txBody>
      </p:sp>
      <p:sp>
        <p:nvSpPr>
          <p:cNvPr id="4" name="Slide Number Placeholder 3"/>
          <p:cNvSpPr>
            <a:spLocks noGrp="1"/>
          </p:cNvSpPr>
          <p:nvPr>
            <p:ph type="sldNum" sz="quarter" idx="5"/>
          </p:nvPr>
        </p:nvSpPr>
        <p:spPr/>
        <p:txBody>
          <a:bodyPr/>
          <a:lstStyle/>
          <a:p>
            <a:fld id="{87C3D43A-5F1E-4153-93C8-F25D110F33C4}" type="slidenum">
              <a:rPr lang="en-US" smtClean="0"/>
              <a:pPr/>
              <a:t>22</a:t>
            </a:fld>
            <a:endParaRPr lang="en-US"/>
          </a:p>
        </p:txBody>
      </p:sp>
    </p:spTree>
    <p:extLst>
      <p:ext uri="{BB962C8B-B14F-4D97-AF65-F5344CB8AC3E}">
        <p14:creationId xmlns:p14="http://schemas.microsoft.com/office/powerpoint/2010/main" val="34664737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032">
              <a:defRPr/>
            </a:pPr>
            <a:r>
              <a:rPr lang="en-US" sz="2000" dirty="0"/>
              <a:t>For example, Gabapentin may be on your </a:t>
            </a:r>
            <a:r>
              <a:rPr lang="en-US" sz="2000" dirty="0" err="1"/>
              <a:t>plan;s</a:t>
            </a:r>
            <a:r>
              <a:rPr lang="en-US" sz="2000" dirty="0"/>
              <a:t> formulary for neuropathy, </a:t>
            </a:r>
            <a:r>
              <a:rPr lang="en-US" sz="2000" dirty="0">
                <a:solidFill>
                  <a:srgbClr val="4D5156"/>
                </a:solidFill>
                <a:latin typeface="Roboto" panose="02000000000000000000" pitchFamily="2" charset="0"/>
              </a:rPr>
              <a:t>but your doctor may prescribe it for sleep disorders.  As this drug is not FDA approved for sleep disorders, your plan may choose  to not cover it or may require prior authorization.   If the plan does not approve the off-label use of the medication, you will be stuck with the entire cost, and it will not cost towards your $2,100 deductible, or as part of coverage after you meet your deductible.  This is just an example.  </a:t>
            </a:r>
            <a:endParaRPr lang="en-US" sz="2000" dirty="0"/>
          </a:p>
          <a:p>
            <a:pPr defTabSz="942032">
              <a:defRPr/>
            </a:pPr>
            <a:endParaRPr lang="en-US" sz="2000" dirty="0"/>
          </a:p>
          <a:p>
            <a:pPr defTabSz="942032">
              <a:defRPr/>
            </a:pPr>
            <a:r>
              <a:rPr lang="en-US" sz="2000" dirty="0">
                <a:highlight>
                  <a:srgbClr val="FFFF00"/>
                </a:highlight>
              </a:rPr>
              <a:t>I will speak more about this a little later when we discuss weight loss drugs.</a:t>
            </a:r>
          </a:p>
          <a:p>
            <a:pPr defTabSz="942032">
              <a:defRPr/>
            </a:pPr>
            <a:endParaRPr lang="en-US" dirty="0">
              <a:highlight>
                <a:srgbClr val="FFFF00"/>
              </a:highlight>
            </a:endParaRPr>
          </a:p>
          <a:p>
            <a:endParaRPr lang="en-US" dirty="0"/>
          </a:p>
        </p:txBody>
      </p:sp>
      <p:sp>
        <p:nvSpPr>
          <p:cNvPr id="4" name="Slide Number Placeholder 3"/>
          <p:cNvSpPr>
            <a:spLocks noGrp="1"/>
          </p:cNvSpPr>
          <p:nvPr>
            <p:ph type="sldNum" sz="quarter" idx="5"/>
          </p:nvPr>
        </p:nvSpPr>
        <p:spPr/>
        <p:txBody>
          <a:bodyPr/>
          <a:lstStyle/>
          <a:p>
            <a:fld id="{86456DE3-4E01-4AFD-AD42-42312842ED89}" type="slidenum">
              <a:rPr lang="en-US" smtClean="0"/>
              <a:t>23</a:t>
            </a:fld>
            <a:endParaRPr lang="en-US"/>
          </a:p>
        </p:txBody>
      </p:sp>
    </p:spTree>
    <p:extLst>
      <p:ext uri="{BB962C8B-B14F-4D97-AF65-F5344CB8AC3E}">
        <p14:creationId xmlns:p14="http://schemas.microsoft.com/office/powerpoint/2010/main" val="1344226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ighlight>
                <a:srgbClr val="FFFF00"/>
              </a:highlight>
            </a:endParaRPr>
          </a:p>
        </p:txBody>
      </p:sp>
      <p:sp>
        <p:nvSpPr>
          <p:cNvPr id="4" name="Slide Number Placeholder 3"/>
          <p:cNvSpPr>
            <a:spLocks noGrp="1"/>
          </p:cNvSpPr>
          <p:nvPr>
            <p:ph type="sldNum" sz="quarter" idx="5"/>
          </p:nvPr>
        </p:nvSpPr>
        <p:spPr/>
        <p:txBody>
          <a:bodyPr/>
          <a:lstStyle/>
          <a:p>
            <a:fld id="{E2C7A22B-3575-437B-9B49-494846B0365C}" type="slidenum">
              <a:rPr lang="en-US" smtClean="0"/>
              <a:t>24</a:t>
            </a:fld>
            <a:endParaRPr lang="en-US"/>
          </a:p>
        </p:txBody>
      </p:sp>
    </p:spTree>
    <p:extLst>
      <p:ext uri="{BB962C8B-B14F-4D97-AF65-F5344CB8AC3E}">
        <p14:creationId xmlns:p14="http://schemas.microsoft.com/office/powerpoint/2010/main" val="11125507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E5E27-4749-D70F-BD0A-88E0DE5B60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67AAAE-C1DA-8D7F-FF78-46DD86008D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397FFD-C5B5-D511-AB1F-BB4E6E66A6F5}"/>
              </a:ext>
            </a:extLst>
          </p:cNvPr>
          <p:cNvSpPr>
            <a:spLocks noGrp="1"/>
          </p:cNvSpPr>
          <p:nvPr>
            <p:ph type="body" idx="1"/>
          </p:nvPr>
        </p:nvSpPr>
        <p:spPr/>
        <p:txBody>
          <a:bodyPr/>
          <a:lstStyle/>
          <a:p>
            <a:endParaRPr lang="en-US" dirty="0">
              <a:highlight>
                <a:srgbClr val="FFFF00"/>
              </a:highlight>
            </a:endParaRPr>
          </a:p>
        </p:txBody>
      </p:sp>
      <p:sp>
        <p:nvSpPr>
          <p:cNvPr id="4" name="Slide Number Placeholder 3">
            <a:extLst>
              <a:ext uri="{FF2B5EF4-FFF2-40B4-BE49-F238E27FC236}">
                <a16:creationId xmlns:a16="http://schemas.microsoft.com/office/drawing/2014/main" id="{C7F69CCE-58FA-C7EC-AE36-A501300F0E24}"/>
              </a:ext>
            </a:extLst>
          </p:cNvPr>
          <p:cNvSpPr>
            <a:spLocks noGrp="1"/>
          </p:cNvSpPr>
          <p:nvPr>
            <p:ph type="sldNum" sz="quarter" idx="5"/>
          </p:nvPr>
        </p:nvSpPr>
        <p:spPr/>
        <p:txBody>
          <a:bodyPr/>
          <a:lstStyle/>
          <a:p>
            <a:fld id="{E2C7A22B-3575-437B-9B49-494846B0365C}" type="slidenum">
              <a:rPr lang="en-US" smtClean="0"/>
              <a:t>25</a:t>
            </a:fld>
            <a:endParaRPr lang="en-US"/>
          </a:p>
        </p:txBody>
      </p:sp>
    </p:spTree>
    <p:extLst>
      <p:ext uri="{BB962C8B-B14F-4D97-AF65-F5344CB8AC3E}">
        <p14:creationId xmlns:p14="http://schemas.microsoft.com/office/powerpoint/2010/main" val="32816463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C7A22B-3575-437B-9B49-494846B0365C}" type="slidenum">
              <a:rPr lang="en-US" smtClean="0"/>
              <a:t>27</a:t>
            </a:fld>
            <a:endParaRPr lang="en-US"/>
          </a:p>
        </p:txBody>
      </p:sp>
    </p:spTree>
    <p:extLst>
      <p:ext uri="{BB962C8B-B14F-4D97-AF65-F5344CB8AC3E}">
        <p14:creationId xmlns:p14="http://schemas.microsoft.com/office/powerpoint/2010/main" val="546133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86566-4569-D923-3C5F-1F9A768B6E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0DE36F-53FA-E382-5737-3BC07110EE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1EF698-AD3B-B0AD-C571-BB2E5D65E92A}"/>
              </a:ext>
            </a:extLst>
          </p:cNvPr>
          <p:cNvSpPr>
            <a:spLocks noGrp="1"/>
          </p:cNvSpPr>
          <p:nvPr>
            <p:ph type="body" idx="1"/>
          </p:nvPr>
        </p:nvSpPr>
        <p:spPr/>
        <p:txBody>
          <a:bodyPr/>
          <a:lstStyle/>
          <a:p>
            <a:r>
              <a:rPr lang="en-US" sz="1800" dirty="0">
                <a:solidFill>
                  <a:srgbClr val="000000"/>
                </a:solidFill>
                <a:latin typeface="Times New Roman" panose="02020603050405020304" pitchFamily="18" charset="0"/>
              </a:rPr>
              <a:t>Health Savings Accounts (HSAs) are accounts for individuals with high-deductible health plans (HDHPs). Funds contributed to an HSA are not taxed when put into the HSA or when taken out as long as they are used to pay for qualified medical expenses. Your employer may oversee your HSA, or you may have an individual HSA that is administered by a bank, credit union, or insurance company. If you have an HSA and will soon be eligible for Medicare, it is important to understand how enrolling in Medicare will affect your HSA.  The information we are providing is general.  It is important to consult a Tax Professional to better understand how HSA’s work with Medicare and what the best choices for you are</a:t>
            </a:r>
          </a:p>
          <a:p>
            <a:endParaRPr lang="en-US" sz="1800" dirty="0">
              <a:solidFill>
                <a:srgbClr val="000000"/>
              </a:solidFill>
              <a:latin typeface="Times New Roman" panose="02020603050405020304" pitchFamily="18" charset="0"/>
            </a:endParaRPr>
          </a:p>
        </p:txBody>
      </p:sp>
      <p:sp>
        <p:nvSpPr>
          <p:cNvPr id="4" name="Slide Number Placeholder 3">
            <a:extLst>
              <a:ext uri="{FF2B5EF4-FFF2-40B4-BE49-F238E27FC236}">
                <a16:creationId xmlns:a16="http://schemas.microsoft.com/office/drawing/2014/main" id="{CCBF2BF4-EDA1-DEFC-5406-868EF5BDACCD}"/>
              </a:ext>
            </a:extLst>
          </p:cNvPr>
          <p:cNvSpPr>
            <a:spLocks noGrp="1"/>
          </p:cNvSpPr>
          <p:nvPr>
            <p:ph type="sldNum" sz="quarter" idx="5"/>
          </p:nvPr>
        </p:nvSpPr>
        <p:spPr/>
        <p:txBody>
          <a:bodyPr/>
          <a:lstStyle/>
          <a:p>
            <a:fld id="{4E47EFB3-C936-4C53-9B8E-2CA9B0F99FDD}" type="slidenum">
              <a:rPr lang="en-US" smtClean="0"/>
              <a:t>28</a:t>
            </a:fld>
            <a:endParaRPr lang="en-US"/>
          </a:p>
        </p:txBody>
      </p:sp>
    </p:spTree>
    <p:extLst>
      <p:ext uri="{BB962C8B-B14F-4D97-AF65-F5344CB8AC3E}">
        <p14:creationId xmlns:p14="http://schemas.microsoft.com/office/powerpoint/2010/main" val="16046439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000000"/>
                </a:solidFill>
                <a:latin typeface="Times New Roman" panose="02020603050405020304" pitchFamily="18" charset="0"/>
              </a:rPr>
              <a:t>High-deductible health plans </a:t>
            </a:r>
            <a:endParaRPr lang="en-US" dirty="0">
              <a:solidFill>
                <a:srgbClr val="000000"/>
              </a:solidFill>
              <a:latin typeface="Times New Roman" panose="02020603050405020304" pitchFamily="18" charset="0"/>
            </a:endParaRPr>
          </a:p>
          <a:p>
            <a:r>
              <a:rPr lang="en-US" dirty="0">
                <a:solidFill>
                  <a:srgbClr val="000000"/>
                </a:solidFill>
                <a:latin typeface="Times New Roman" panose="02020603050405020304" pitchFamily="18" charset="0"/>
              </a:rPr>
              <a:t>In order to qualify to put money into an HSA, you must:</a:t>
            </a:r>
          </a:p>
          <a:p>
            <a:pPr marL="285708" indent="-285708">
              <a:buFont typeface="Arial" panose="020B0604020202020204" pitchFamily="34" charset="0"/>
              <a:buChar char="•"/>
            </a:pPr>
            <a:r>
              <a:rPr lang="en-US" dirty="0">
                <a:solidFill>
                  <a:srgbClr val="000000"/>
                </a:solidFill>
                <a:latin typeface="Times New Roman" panose="02020603050405020304" pitchFamily="18" charset="0"/>
              </a:rPr>
              <a:t>be enrolled in a high-deductible health plan and </a:t>
            </a:r>
          </a:p>
          <a:p>
            <a:pPr marL="285708" indent="-285708">
              <a:buFont typeface="Arial" panose="020B0604020202020204" pitchFamily="34" charset="0"/>
              <a:buChar char="•"/>
            </a:pPr>
            <a:r>
              <a:rPr lang="en-US" dirty="0">
                <a:solidFill>
                  <a:srgbClr val="000000"/>
                </a:solidFill>
                <a:latin typeface="Times New Roman" panose="02020603050405020304" pitchFamily="18" charset="0"/>
              </a:rPr>
              <a:t>may not have any other health insurance (including Medicare or coverage from a spouse or family member). </a:t>
            </a:r>
          </a:p>
          <a:p>
            <a:endParaRPr lang="en-US" dirty="0">
              <a:solidFill>
                <a:srgbClr val="000000"/>
              </a:solidFill>
              <a:latin typeface="Times New Roman" panose="02020603050405020304" pitchFamily="18" charset="0"/>
            </a:endParaRPr>
          </a:p>
          <a:p>
            <a:r>
              <a:rPr lang="en-US" dirty="0">
                <a:solidFill>
                  <a:srgbClr val="000000"/>
                </a:solidFill>
                <a:latin typeface="Times New Roman" panose="02020603050405020304" pitchFamily="18" charset="0"/>
              </a:rPr>
              <a:t>HDHPs have large deductibles that members must meet before receiving coverage. This means HDHP members pay in full for most health care services until they reach their deductible for the year. Afterwards, the HDHP covers all the member’s costs for the remainder of the year.</a:t>
            </a:r>
          </a:p>
          <a:p>
            <a:endParaRPr lang="en-US" dirty="0">
              <a:solidFill>
                <a:srgbClr val="000000"/>
              </a:solidFill>
              <a:latin typeface="Times New Roman" panose="02020603050405020304" pitchFamily="18" charset="0"/>
            </a:endParaRPr>
          </a:p>
          <a:p>
            <a:r>
              <a:rPr lang="en-US" b="1" dirty="0">
                <a:solidFill>
                  <a:srgbClr val="000000"/>
                </a:solidFill>
                <a:latin typeface="Times New Roman" panose="02020603050405020304" pitchFamily="18" charset="0"/>
              </a:rPr>
              <a:t>Enrolling in Medicare when you have an HSA </a:t>
            </a:r>
            <a:endParaRPr lang="en-US" dirty="0">
              <a:solidFill>
                <a:srgbClr val="000000"/>
              </a:solidFill>
              <a:latin typeface="Times New Roman" panose="02020603050405020304" pitchFamily="18" charset="0"/>
            </a:endParaRPr>
          </a:p>
          <a:p>
            <a:r>
              <a:rPr lang="en-US" dirty="0">
                <a:solidFill>
                  <a:srgbClr val="000000"/>
                </a:solidFill>
                <a:latin typeface="Times New Roman" panose="02020603050405020304" pitchFamily="18" charset="0"/>
              </a:rPr>
              <a:t>If you enroll in Medicare Part A and/or B:</a:t>
            </a:r>
          </a:p>
          <a:p>
            <a:pPr marL="285708" indent="-285708">
              <a:buFont typeface="Arial" panose="020B0604020202020204" pitchFamily="34" charset="0"/>
              <a:buChar char="•"/>
            </a:pPr>
            <a:r>
              <a:rPr lang="en-US" dirty="0">
                <a:solidFill>
                  <a:srgbClr val="000000"/>
                </a:solidFill>
                <a:latin typeface="Times New Roman" panose="02020603050405020304" pitchFamily="18" charset="0"/>
              </a:rPr>
              <a:t>you can no longer contribute pre-tax dollars to your HSA because, with an HSA, you cannot have any health insurance other than an HDHP. </a:t>
            </a:r>
          </a:p>
          <a:p>
            <a:pPr marL="285708" indent="-285708">
              <a:buFont typeface="Arial" panose="020B0604020202020204" pitchFamily="34" charset="0"/>
              <a:buChar char="•"/>
            </a:pPr>
            <a:r>
              <a:rPr lang="en-US" dirty="0">
                <a:solidFill>
                  <a:srgbClr val="000000"/>
                </a:solidFill>
                <a:latin typeface="Times New Roman" panose="02020603050405020304" pitchFamily="18" charset="0"/>
              </a:rPr>
              <a:t>The month your Medicare begins, you should stop contributing to your HSA. </a:t>
            </a:r>
          </a:p>
          <a:p>
            <a:pPr marL="285708" indent="-285708">
              <a:buFont typeface="Arial" panose="020B0604020202020204" pitchFamily="34" charset="0"/>
              <a:buChar char="•"/>
            </a:pPr>
            <a:r>
              <a:rPr lang="en-US" dirty="0">
                <a:solidFill>
                  <a:srgbClr val="000000"/>
                </a:solidFill>
                <a:latin typeface="Times New Roman" panose="02020603050405020304" pitchFamily="18" charset="0"/>
              </a:rPr>
              <a:t>However, you may continue to withdraw money from your HSA after you enroll in Medicare to help pay for medical expenses, such as deductibles, premiums, copayments, and coinsurances.</a:t>
            </a:r>
          </a:p>
          <a:p>
            <a:pPr marL="285708" indent="-285708">
              <a:buFont typeface="Arial" panose="020B0604020202020204" pitchFamily="34" charset="0"/>
              <a:buChar char="•"/>
            </a:pPr>
            <a:r>
              <a:rPr lang="en-US" dirty="0">
                <a:solidFill>
                  <a:srgbClr val="000000"/>
                </a:solidFill>
                <a:latin typeface="Times New Roman" panose="02020603050405020304" pitchFamily="18" charset="0"/>
              </a:rPr>
              <a:t>If you use the account for qualified medical expenses, its funds will continue to be tax-free. </a:t>
            </a:r>
          </a:p>
          <a:p>
            <a:endParaRPr lang="en-US" dirty="0">
              <a:solidFill>
                <a:srgbClr val="000000"/>
              </a:solidFill>
              <a:latin typeface="Times New Roman" panose="02020603050405020304" pitchFamily="18" charset="0"/>
            </a:endParaRPr>
          </a:p>
          <a:p>
            <a:r>
              <a:rPr lang="en-US" dirty="0">
                <a:solidFill>
                  <a:srgbClr val="000000"/>
                </a:solidFill>
                <a:latin typeface="Times New Roman" panose="02020603050405020304" pitchFamily="18" charset="0"/>
              </a:rPr>
              <a:t>Whether you should delay enrollment in Medicare so you can continue contributing to your HSA depends on your circumstances. </a:t>
            </a:r>
          </a:p>
          <a:p>
            <a:endParaRPr lang="en-US" dirty="0">
              <a:solidFill>
                <a:srgbClr val="000000"/>
              </a:solidFill>
              <a:latin typeface="Times New Roman" panose="02020603050405020304" pitchFamily="18" charset="0"/>
            </a:endParaRPr>
          </a:p>
          <a:p>
            <a:r>
              <a:rPr lang="en-US" dirty="0">
                <a:solidFill>
                  <a:srgbClr val="000000"/>
                </a:solidFill>
                <a:latin typeface="Times New Roman" panose="02020603050405020304" pitchFamily="18" charset="0"/>
              </a:rPr>
              <a:t>Health coverage from an employer with 20 or more employees pays primary to Medicare, so you may choose to delay Medicare enrollment if you work at this kind of employer and continue putting funds into your HSA, but you must delay BOTH Medicare Part A and Part B to do so. </a:t>
            </a:r>
          </a:p>
          <a:p>
            <a:endParaRPr lang="en-US" dirty="0">
              <a:solidFill>
                <a:srgbClr val="000000"/>
              </a:solidFill>
              <a:latin typeface="Times New Roman" panose="02020603050405020304" pitchFamily="18" charset="0"/>
            </a:endParaRPr>
          </a:p>
          <a:p>
            <a:r>
              <a:rPr lang="en-US" dirty="0">
                <a:solidFill>
                  <a:srgbClr val="000000"/>
                </a:solidFill>
                <a:latin typeface="Times New Roman" panose="02020603050405020304" pitchFamily="18" charset="0"/>
              </a:rPr>
              <a:t>Note: In either case, you will be able to enroll in Part A and will have access to the Part B Special Enrollment Period (SEP) when you lose coverage or retire. </a:t>
            </a:r>
          </a:p>
          <a:p>
            <a:endParaRPr lang="en-US" dirty="0">
              <a:solidFill>
                <a:srgbClr val="000000"/>
              </a:solidFill>
              <a:latin typeface="Times New Roman" panose="02020603050405020304" pitchFamily="18" charset="0"/>
            </a:endParaRPr>
          </a:p>
          <a:p>
            <a:r>
              <a:rPr lang="en-US" dirty="0">
                <a:solidFill>
                  <a:srgbClr val="000000"/>
                </a:solidFill>
                <a:latin typeface="Times New Roman" panose="02020603050405020304" pitchFamily="18" charset="0"/>
              </a:rPr>
              <a:t>If you choose to delay Medicare Part A and Part B enrollment because you are still working and want to continue contributing to your HSA, you must also wait to collect Social Security retirement benefits. This is because most individuals who are collecting Social Security benefits when they become eligible for Medicare are automatically enrolled into Medicare Part A. You cannot decline Part A while collecting Social Security benefits. </a:t>
            </a:r>
          </a:p>
          <a:p>
            <a:endParaRPr lang="en-US" dirty="0">
              <a:solidFill>
                <a:srgbClr val="000000"/>
              </a:solidFill>
              <a:latin typeface="Times New Roman" panose="02020603050405020304" pitchFamily="18" charset="0"/>
            </a:endParaRPr>
          </a:p>
          <a:p>
            <a:r>
              <a:rPr lang="en-US" dirty="0">
                <a:solidFill>
                  <a:srgbClr val="000000"/>
                </a:solidFill>
                <a:latin typeface="Times New Roman" panose="02020603050405020304" pitchFamily="18" charset="0"/>
              </a:rPr>
              <a:t>The takeaway here is that you should delay Social Security benefits and decline Part A if you wish to continue contributing funds to your HSA. </a:t>
            </a:r>
          </a:p>
          <a:p>
            <a:endParaRPr lang="en-US" dirty="0">
              <a:solidFill>
                <a:srgbClr val="000000"/>
              </a:solidFill>
              <a:latin typeface="Times New Roman" panose="02020603050405020304" pitchFamily="18" charset="0"/>
            </a:endParaRPr>
          </a:p>
          <a:p>
            <a:r>
              <a:rPr lang="en-US" dirty="0">
                <a:solidFill>
                  <a:srgbClr val="000000"/>
                </a:solidFill>
                <a:latin typeface="Times New Roman" panose="02020603050405020304" pitchFamily="18" charset="0"/>
              </a:rPr>
              <a:t>Finally, if you decide to delay enrolling in Medicare, make sure to stop contributing to your HSA at least six months before you do plan to enroll in Medicare. This is because when you enroll in Medicare Part A, you receive up to six months of retroactive coverage, not going back farther than your initial month of eligibility. If you do not stop HSA contributions at least six months before Medicare enrollment, you may incur a tax penalty. </a:t>
            </a:r>
          </a:p>
          <a:p>
            <a:endParaRPr lang="en-US" dirty="0">
              <a:solidFill>
                <a:srgbClr val="000000"/>
              </a:solidFill>
              <a:latin typeface="Times New Roman" panose="02020603050405020304" pitchFamily="18" charset="0"/>
            </a:endParaRPr>
          </a:p>
          <a:p>
            <a:r>
              <a:rPr lang="en-US" dirty="0">
                <a:solidFill>
                  <a:srgbClr val="000000"/>
                </a:solidFill>
                <a:latin typeface="Times New Roman" panose="02020603050405020304" pitchFamily="18" charset="0"/>
              </a:rPr>
              <a:t>If you require counseling around HSAs, consult a tax professional. </a:t>
            </a:r>
            <a:endParaRPr lang="en-US" dirty="0"/>
          </a:p>
          <a:p>
            <a:endParaRPr lang="en-US" dirty="0"/>
          </a:p>
        </p:txBody>
      </p:sp>
      <p:sp>
        <p:nvSpPr>
          <p:cNvPr id="4" name="Slide Number Placeholder 3"/>
          <p:cNvSpPr>
            <a:spLocks noGrp="1"/>
          </p:cNvSpPr>
          <p:nvPr>
            <p:ph type="sldNum" sz="quarter" idx="5"/>
          </p:nvPr>
        </p:nvSpPr>
        <p:spPr/>
        <p:txBody>
          <a:bodyPr/>
          <a:lstStyle/>
          <a:p>
            <a:fld id="{E2C7A22B-3575-437B-9B49-494846B0365C}" type="slidenum">
              <a:rPr lang="en-US" smtClean="0"/>
              <a:t>29</a:t>
            </a:fld>
            <a:endParaRPr lang="en-US"/>
          </a:p>
        </p:txBody>
      </p:sp>
    </p:spTree>
    <p:extLst>
      <p:ext uri="{BB962C8B-B14F-4D97-AF65-F5344CB8AC3E}">
        <p14:creationId xmlns:p14="http://schemas.microsoft.com/office/powerpoint/2010/main" val="23758724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Times New Roman" panose="02020603050405020304" pitchFamily="18" charset="0"/>
              </a:rPr>
              <a:t>IRMAA can always be appealed if your current income is less than what IRMAA is based on</a:t>
            </a:r>
          </a:p>
          <a:p>
            <a:endParaRPr lang="en-US" sz="1800" dirty="0">
              <a:solidFill>
                <a:srgbClr val="000000"/>
              </a:solidFill>
              <a:latin typeface="Times New Roman" panose="02020603050405020304" pitchFamily="18" charset="0"/>
            </a:endParaRPr>
          </a:p>
          <a:p>
            <a:r>
              <a:rPr lang="en-US" sz="1800" dirty="0">
                <a:solidFill>
                  <a:srgbClr val="000000"/>
                </a:solidFill>
                <a:latin typeface="Times New Roman" panose="02020603050405020304" pitchFamily="18" charset="0"/>
              </a:rPr>
              <a:t>Instructions for IRMAA should be located on your Social Security Statement or your IRMAA bill if you aren’t taking Social Security yet. </a:t>
            </a:r>
          </a:p>
        </p:txBody>
      </p:sp>
      <p:sp>
        <p:nvSpPr>
          <p:cNvPr id="4" name="Slide Number Placeholder 3"/>
          <p:cNvSpPr>
            <a:spLocks noGrp="1"/>
          </p:cNvSpPr>
          <p:nvPr>
            <p:ph type="sldNum" sz="quarter" idx="5"/>
          </p:nvPr>
        </p:nvSpPr>
        <p:spPr/>
        <p:txBody>
          <a:bodyPr/>
          <a:lstStyle/>
          <a:p>
            <a:fld id="{4E47EFB3-C936-4C53-9B8E-2CA9B0F99FDD}" type="slidenum">
              <a:rPr lang="en-US" smtClean="0"/>
              <a:t>30</a:t>
            </a:fld>
            <a:endParaRPr lang="en-US"/>
          </a:p>
        </p:txBody>
      </p:sp>
    </p:spTree>
    <p:extLst>
      <p:ext uri="{BB962C8B-B14F-4D97-AF65-F5344CB8AC3E}">
        <p14:creationId xmlns:p14="http://schemas.microsoft.com/office/powerpoint/2010/main" val="2984780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C5EC68E-3E5D-4BEC-89C8-3EB13FD307C8}" type="slidenum">
              <a:rPr lang="en-US" smtClean="0"/>
              <a:t>3</a:t>
            </a:fld>
            <a:endParaRPr lang="en-US"/>
          </a:p>
        </p:txBody>
      </p:sp>
    </p:spTree>
    <p:extLst>
      <p:ext uri="{BB962C8B-B14F-4D97-AF65-F5344CB8AC3E}">
        <p14:creationId xmlns:p14="http://schemas.microsoft.com/office/powerpoint/2010/main" val="36286330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C7A22B-3575-437B-9B49-494846B0365C}" type="slidenum">
              <a:rPr lang="en-US" smtClean="0"/>
              <a:t>31</a:t>
            </a:fld>
            <a:endParaRPr lang="en-US"/>
          </a:p>
        </p:txBody>
      </p:sp>
    </p:spTree>
    <p:extLst>
      <p:ext uri="{BB962C8B-B14F-4D97-AF65-F5344CB8AC3E}">
        <p14:creationId xmlns:p14="http://schemas.microsoft.com/office/powerpoint/2010/main" val="6287474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41C2218-9484-4F99-9541-696284486281}" type="slidenum">
              <a:rPr lang="en-US"/>
              <a:pPr fontAlgn="base">
                <a:spcBef>
                  <a:spcPct val="0"/>
                </a:spcBef>
                <a:spcAft>
                  <a:spcPct val="0"/>
                </a:spcAft>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99760" cy="3830864"/>
          </a:xfrm>
        </p:spPr>
        <p:txBody>
          <a:bodyPr/>
          <a:lstStyle/>
          <a:p>
            <a:r>
              <a:rPr lang="en-US" dirty="0"/>
              <a:t>For Part B penalties, they are calculated from a FULL YEAR, so if you are 1 year and 11 months late in enrolling, your penalty is calculated from 1 year (12 months).  If one is 25 months late, the penalty is calculated at 2 years (24 months)</a:t>
            </a:r>
          </a:p>
          <a:p>
            <a:endParaRPr lang="en-US" dirty="0"/>
          </a:p>
          <a:p>
            <a:endParaRPr lang="en-US" dirty="0"/>
          </a:p>
          <a:p>
            <a:r>
              <a:rPr lang="en-US" dirty="0"/>
              <a:t>If you don’t sign up for Part D for 5 years, you will now have an additional $4.32 a year added on to your Part D premium, x 5 years, which would be $21.60 a month added on top of  whatever premium your plan is charging.</a:t>
            </a:r>
          </a:p>
          <a:p>
            <a:endParaRPr lang="en-US" dirty="0"/>
          </a:p>
          <a:p>
            <a:r>
              <a:rPr lang="en-US" dirty="0"/>
              <a:t>Something we frequently hear is that “I must sign-up when I turn 65 or I will have penalties.”  This is basically true, but there are other times people can enroll, depending on their circumstances.  A quick conversation with a MMAP counselor can provide you with information on your specific situation.</a:t>
            </a:r>
          </a:p>
        </p:txBody>
      </p:sp>
      <p:sp>
        <p:nvSpPr>
          <p:cNvPr id="4" name="Slide Number Placeholder 3"/>
          <p:cNvSpPr>
            <a:spLocks noGrp="1"/>
          </p:cNvSpPr>
          <p:nvPr>
            <p:ph type="sldNum" sz="quarter" idx="5"/>
          </p:nvPr>
        </p:nvSpPr>
        <p:spPr/>
        <p:txBody>
          <a:bodyPr/>
          <a:lstStyle/>
          <a:p>
            <a:fld id="{86456DE3-4E01-4AFD-AD42-42312842ED89}" type="slidenum">
              <a:rPr lang="en-US" smtClean="0"/>
              <a:t>33</a:t>
            </a:fld>
            <a:endParaRPr lang="en-US"/>
          </a:p>
        </p:txBody>
      </p:sp>
    </p:spTree>
    <p:extLst>
      <p:ext uri="{BB962C8B-B14F-4D97-AF65-F5344CB8AC3E}">
        <p14:creationId xmlns:p14="http://schemas.microsoft.com/office/powerpoint/2010/main" val="14352549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details the different enrollment periods for Medicare.  </a:t>
            </a:r>
          </a:p>
        </p:txBody>
      </p:sp>
      <p:sp>
        <p:nvSpPr>
          <p:cNvPr id="4" name="Slide Number Placeholder 3"/>
          <p:cNvSpPr>
            <a:spLocks noGrp="1"/>
          </p:cNvSpPr>
          <p:nvPr>
            <p:ph type="sldNum" sz="quarter" idx="5"/>
          </p:nvPr>
        </p:nvSpPr>
        <p:spPr/>
        <p:txBody>
          <a:bodyPr/>
          <a:lstStyle/>
          <a:p>
            <a:fld id="{87C3D43A-5F1E-4153-93C8-F25D110F33C4}" type="slidenum">
              <a:rPr lang="en-US" smtClean="0"/>
              <a:pPr/>
              <a:t>34</a:t>
            </a:fld>
            <a:endParaRPr lang="en-US"/>
          </a:p>
        </p:txBody>
      </p:sp>
    </p:spTree>
    <p:extLst>
      <p:ext uri="{BB962C8B-B14F-4D97-AF65-F5344CB8AC3E}">
        <p14:creationId xmlns:p14="http://schemas.microsoft.com/office/powerpoint/2010/main" val="34316274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t>There are some circumstances in which people with Medicare are given a Special Enrollment Period (SEP). </a:t>
            </a:r>
          </a:p>
          <a:p>
            <a:pPr eaLnBrk="1" hangingPunct="1"/>
            <a:endParaRPr lang="en-US"/>
          </a:p>
          <a:p>
            <a:pPr eaLnBrk="1" hangingPunct="1"/>
            <a:endParaRPr lang="en-US" sz="800"/>
          </a:p>
          <a:p>
            <a:pPr eaLnBrk="1" hangingPunct="1"/>
            <a:r>
              <a:rPr lang="en-US" b="1"/>
              <a:t>NOTE on loss of creditable coverage</a:t>
            </a:r>
            <a:r>
              <a:rPr lang="en-US"/>
              <a:t>: A beneficiary is not entitled to a SEP if he/she loses coverage due to non-payment of premiums.  If a beneficiary was not adequately informed that his/her coverage was not creditable, or that his/her current coverage was reduced so that it is no longer creditable, then the beneficiary will qualify for a SEP.</a:t>
            </a:r>
          </a:p>
          <a:p>
            <a:pPr eaLnBrk="1" hangingPunct="1"/>
            <a:endParaRPr lang="en-US"/>
          </a:p>
          <a:p>
            <a:pPr eaLnBrk="1" hangingPunct="1"/>
            <a:r>
              <a:rPr lang="en-US" b="1"/>
              <a:t>Other special enrollment circumstances:</a:t>
            </a:r>
          </a:p>
          <a:p>
            <a:pPr lvl="1" eaLnBrk="1" hangingPunct="1">
              <a:buFontTx/>
              <a:buNone/>
            </a:pPr>
            <a:endParaRPr lang="en-US"/>
          </a:p>
          <a:p>
            <a:pPr marL="471017" lvl="1" defTabSz="942032" fontAlgn="base">
              <a:spcBef>
                <a:spcPct val="30000"/>
              </a:spcBef>
              <a:spcAft>
                <a:spcPct val="0"/>
              </a:spcAft>
              <a:buFontTx/>
              <a:buChar char="•"/>
              <a:defRPr/>
            </a:pPr>
            <a:r>
              <a:rPr lang="en-US" b="0" i="0">
                <a:solidFill>
                  <a:srgbClr val="323A45"/>
                </a:solidFill>
                <a:effectLst/>
                <a:latin typeface="Rubik"/>
              </a:rPr>
              <a:t>There may be reasons why you should take Medicare drug coverage instead of, or in addition to, COBRA. If you take COBRA and it includes creditable prescription drug coverage, you'll have a </a:t>
            </a:r>
            <a:r>
              <a:rPr lang="en-US" b="0" i="0" u="sng">
                <a:solidFill>
                  <a:srgbClr val="1E3C70"/>
                </a:solidFill>
                <a:effectLst/>
                <a:latin typeface="Rubik"/>
                <a:hlinkClick r:id="rId3" tooltip="Special circumstances (Special Enrollment Periods)"/>
              </a:rPr>
              <a:t>special enrollment period </a:t>
            </a:r>
            <a:r>
              <a:rPr lang="en-US" b="0" i="0">
                <a:solidFill>
                  <a:srgbClr val="323A45"/>
                </a:solidFill>
                <a:effectLst/>
                <a:latin typeface="Rubik"/>
              </a:rPr>
              <a:t>to join a Medicare drug plan without a </a:t>
            </a:r>
            <a:r>
              <a:rPr lang="en-US" b="0" i="0" u="sng">
                <a:solidFill>
                  <a:srgbClr val="1E3C70"/>
                </a:solidFill>
                <a:effectLst/>
                <a:latin typeface="Rubik"/>
                <a:hlinkClick r:id="rId4" tooltip="Part D late enrollment penalty"/>
              </a:rPr>
              <a:t>penalty </a:t>
            </a:r>
            <a:r>
              <a:rPr lang="en-US" b="0" i="0">
                <a:solidFill>
                  <a:srgbClr val="323A45"/>
                </a:solidFill>
                <a:effectLst/>
                <a:latin typeface="Rubik"/>
              </a:rPr>
              <a:t>when COBRA ends.</a:t>
            </a:r>
          </a:p>
          <a:p>
            <a:pPr marL="471017" lvl="1" defTabSz="942032" fontAlgn="base">
              <a:spcBef>
                <a:spcPct val="30000"/>
              </a:spcBef>
              <a:spcAft>
                <a:spcPct val="0"/>
              </a:spcAft>
              <a:buFontTx/>
              <a:buChar char="•"/>
              <a:defRPr/>
            </a:pPr>
            <a:endParaRPr lang="en-US" b="0" i="0">
              <a:solidFill>
                <a:srgbClr val="323A45"/>
              </a:solidFill>
              <a:effectLst/>
              <a:latin typeface="Rubik"/>
            </a:endParaRPr>
          </a:p>
          <a:p>
            <a:pPr marL="471017" lvl="1" defTabSz="942032" fontAlgn="base">
              <a:spcBef>
                <a:spcPct val="30000"/>
              </a:spcBef>
              <a:spcAft>
                <a:spcPct val="0"/>
              </a:spcAft>
              <a:defRPr/>
            </a:pPr>
            <a:r>
              <a:rPr lang="en-US" b="0" i="0">
                <a:solidFill>
                  <a:srgbClr val="323A45"/>
                </a:solidFill>
                <a:effectLst/>
                <a:latin typeface="Rubik"/>
              </a:rPr>
              <a:t>Contact us if you thing you might qualify for an SEP.  We will help you figure it out.  </a:t>
            </a:r>
            <a:endParaRPr lang="en-US"/>
          </a:p>
          <a:p>
            <a:endParaRPr lang="en-US"/>
          </a:p>
        </p:txBody>
      </p:sp>
      <p:sp>
        <p:nvSpPr>
          <p:cNvPr id="4" name="Slide Number Placeholder 3"/>
          <p:cNvSpPr>
            <a:spLocks noGrp="1"/>
          </p:cNvSpPr>
          <p:nvPr>
            <p:ph type="sldNum" sz="quarter" idx="5"/>
          </p:nvPr>
        </p:nvSpPr>
        <p:spPr/>
        <p:txBody>
          <a:bodyPr/>
          <a:lstStyle/>
          <a:p>
            <a:fld id="{86456DE3-4E01-4AFD-AD42-42312842ED89}" type="slidenum">
              <a:rPr lang="en-US" smtClean="0"/>
              <a:t>35</a:t>
            </a:fld>
            <a:endParaRPr lang="en-US"/>
          </a:p>
        </p:txBody>
      </p:sp>
    </p:spTree>
    <p:extLst>
      <p:ext uri="{BB962C8B-B14F-4D97-AF65-F5344CB8AC3E}">
        <p14:creationId xmlns:p14="http://schemas.microsoft.com/office/powerpoint/2010/main" val="1654519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333333"/>
                </a:solidFill>
                <a:effectLst/>
                <a:latin typeface="Whitney SSm A"/>
              </a:rPr>
              <a:t>Medicare uses a Star Rating System to measure how well Medicare Advantage and Part D plans perform. Medicare scores how well plans perform in several categories, including quality of care and customer service. Ratings range from one to five stars, with five being the highest and one being the lowest. Plans are rated in each individual category. Medicare also assigns plans one overall star rating to summarize the plan’s performance as a whole. A beneficiary can use the overall star rating to compare performance among several different plans. </a:t>
            </a:r>
          </a:p>
          <a:p>
            <a:pPr algn="l"/>
            <a:endParaRPr lang="en-US" b="0" i="0">
              <a:solidFill>
                <a:srgbClr val="333333"/>
              </a:solidFill>
              <a:effectLst/>
              <a:latin typeface="Whitney SSm A"/>
            </a:endParaRPr>
          </a:p>
          <a:p>
            <a:pPr algn="l"/>
            <a:r>
              <a:rPr lang="en-US" b="0" i="0">
                <a:solidFill>
                  <a:srgbClr val="333333"/>
                </a:solidFill>
                <a:effectLst/>
                <a:latin typeface="Whitney SSm A"/>
              </a:rPr>
              <a:t>Medicare reviews plan performance yearly and releases new star ratings each fall. This means plan ratings may change from year to year.</a:t>
            </a:r>
          </a:p>
          <a:p>
            <a:pPr algn="l"/>
            <a:endParaRPr lang="en-US" b="0" i="0">
              <a:solidFill>
                <a:srgbClr val="333333"/>
              </a:solidFill>
              <a:effectLst/>
              <a:latin typeface="Whitney SSm A"/>
            </a:endParaRPr>
          </a:p>
          <a:p>
            <a:pPr algn="l"/>
            <a:r>
              <a:rPr lang="en-US" b="0" i="0">
                <a:solidFill>
                  <a:srgbClr val="333333"/>
                </a:solidFill>
                <a:effectLst/>
                <a:latin typeface="Whitney SSm A"/>
              </a:rPr>
              <a:t>Remember: Before considering a plan’s star rating, make sure the plan’s coverage and costs suit </a:t>
            </a:r>
            <a:r>
              <a:rPr lang="en-US" b="0" i="0" err="1">
                <a:solidFill>
                  <a:srgbClr val="333333"/>
                </a:solidFill>
                <a:effectLst/>
                <a:latin typeface="Whitney SSm A"/>
              </a:rPr>
              <a:t>youe</a:t>
            </a:r>
            <a:r>
              <a:rPr lang="en-US" b="0" i="0">
                <a:solidFill>
                  <a:srgbClr val="333333"/>
                </a:solidFill>
                <a:effectLst/>
                <a:latin typeface="Whitney SSm A"/>
              </a:rPr>
              <a:t> needs. For example, if </a:t>
            </a:r>
            <a:r>
              <a:rPr lang="en-US" b="0" i="0" err="1">
                <a:solidFill>
                  <a:srgbClr val="333333"/>
                </a:solidFill>
                <a:effectLst/>
                <a:latin typeface="Whitney SSm A"/>
              </a:rPr>
              <a:t>if</a:t>
            </a:r>
            <a:r>
              <a:rPr lang="en-US" b="0" i="0">
                <a:solidFill>
                  <a:srgbClr val="333333"/>
                </a:solidFill>
                <a:effectLst/>
                <a:latin typeface="Whitney SSm A"/>
              </a:rPr>
              <a:t> are considering a Part D plan, be sure the plan covers their drugs at a cost that works for them.</a:t>
            </a:r>
          </a:p>
          <a:p>
            <a:endParaRPr lang="en-US">
              <a:latin typeface="+mn-lt"/>
            </a:endParaRPr>
          </a:p>
          <a:p>
            <a:r>
              <a:rPr lang="en-US">
                <a:latin typeface="+mn-lt"/>
              </a:rPr>
              <a:t>In an effort to promote better plan quality and better choice, Medicare will be sending notices to those who are in a Part D drug plan or Medicare Advantage health plan that fails to get at least a 3-star quality rating for three straight years. The notice lets them know about a Special Enrollment Period to enroll in a 4- or 5-star plan.  If you get such a notice and want to consider a new plan, feel free to call us.  We provide counseling all year round. </a:t>
            </a:r>
          </a:p>
          <a:p>
            <a:endParaRPr lang="en-US"/>
          </a:p>
        </p:txBody>
      </p:sp>
      <p:sp>
        <p:nvSpPr>
          <p:cNvPr id="4" name="Slide Number Placeholder 3"/>
          <p:cNvSpPr>
            <a:spLocks noGrp="1"/>
          </p:cNvSpPr>
          <p:nvPr>
            <p:ph type="sldNum" sz="quarter" idx="5"/>
          </p:nvPr>
        </p:nvSpPr>
        <p:spPr/>
        <p:txBody>
          <a:bodyPr/>
          <a:lstStyle/>
          <a:p>
            <a:fld id="{86456DE3-4E01-4AFD-AD42-42312842ED89}" type="slidenum">
              <a:rPr lang="en-US" smtClean="0"/>
              <a:t>36</a:t>
            </a:fld>
            <a:endParaRPr lang="en-US"/>
          </a:p>
        </p:txBody>
      </p:sp>
    </p:spTree>
    <p:extLst>
      <p:ext uri="{BB962C8B-B14F-4D97-AF65-F5344CB8AC3E}">
        <p14:creationId xmlns:p14="http://schemas.microsoft.com/office/powerpoint/2010/main" val="6741592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should have received your current Medicare plan’s Annual Notice of Change in September, if you haven’t received it look for an envelope from your insurance provider and note that it may be on thinner paper.</a:t>
            </a:r>
          </a:p>
          <a:p>
            <a:endParaRPr lang="en-US"/>
          </a:p>
          <a:p>
            <a:pPr defTabSz="942032" eaLnBrk="0" fontAlgn="base" hangingPunct="0">
              <a:spcBef>
                <a:spcPct val="30000"/>
              </a:spcBef>
              <a:spcAft>
                <a:spcPct val="0"/>
              </a:spcAft>
              <a:defRPr/>
            </a:pPr>
            <a:r>
              <a:rPr lang="en-US"/>
              <a:t>Note:  Plans cannot change coverage midyear</a:t>
            </a:r>
          </a:p>
          <a:p>
            <a:endParaRPr lang="en-US"/>
          </a:p>
        </p:txBody>
      </p:sp>
      <p:sp>
        <p:nvSpPr>
          <p:cNvPr id="4" name="Slide Number Placeholder 3"/>
          <p:cNvSpPr>
            <a:spLocks noGrp="1"/>
          </p:cNvSpPr>
          <p:nvPr>
            <p:ph type="sldNum" sz="quarter" idx="5"/>
          </p:nvPr>
        </p:nvSpPr>
        <p:spPr/>
        <p:txBody>
          <a:bodyPr/>
          <a:lstStyle/>
          <a:p>
            <a:fld id="{86456DE3-4E01-4AFD-AD42-42312842ED89}" type="slidenum">
              <a:rPr lang="en-US" smtClean="0"/>
              <a:t>37</a:t>
            </a:fld>
            <a:endParaRPr lang="en-US"/>
          </a:p>
        </p:txBody>
      </p:sp>
    </p:spTree>
    <p:extLst>
      <p:ext uri="{BB962C8B-B14F-4D97-AF65-F5344CB8AC3E}">
        <p14:creationId xmlns:p14="http://schemas.microsoft.com/office/powerpoint/2010/main" val="1092725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a:latin typeface="Calibri-Bold"/>
              </a:rPr>
              <a:t>Plans may not </a:t>
            </a:r>
            <a:r>
              <a:rPr lang="en-US" sz="1300">
                <a:latin typeface="Calibri-Bold"/>
              </a:rPr>
              <a:t>d</a:t>
            </a:r>
            <a:r>
              <a:rPr lang="en-US" sz="1300"/>
              <a:t>iscriminate based on race, ethnicity, national origin, religion, gender, sex, age, mental or physical disability, health status, receipt of health care, claims experience, medical history, genetic information, evidence or insurability, or geographic location.</a:t>
            </a:r>
            <a:r>
              <a:rPr lang="en-US" sz="1300">
                <a:cs typeface="Calibri"/>
              </a:rPr>
              <a:t>  They cannot t</a:t>
            </a:r>
            <a:r>
              <a:rPr lang="en-US" sz="1300"/>
              <a:t>arget Higher Income Areas</a:t>
            </a:r>
            <a:r>
              <a:rPr lang="en-US" sz="1300">
                <a:cs typeface="Calibri"/>
              </a:rPr>
              <a:t>.  They cannot s</a:t>
            </a:r>
            <a:r>
              <a:rPr lang="en-US" sz="1300"/>
              <a:t>tate or imply that plans are only available to Senior rather than all Medicare beneficiaries</a:t>
            </a:r>
            <a:r>
              <a:rPr lang="en-US" sz="1300">
                <a:cs typeface="Calibri"/>
              </a:rPr>
              <a:t>, or u</a:t>
            </a:r>
            <a:r>
              <a:rPr lang="en-US" sz="1300"/>
              <a:t>se the term “Free” to describe:</a:t>
            </a:r>
            <a:r>
              <a:rPr lang="en-US" sz="1300">
                <a:cs typeface="Calibri"/>
              </a:rPr>
              <a:t> </a:t>
            </a:r>
            <a:r>
              <a:rPr lang="en-US" sz="1300"/>
              <a:t>Zero dollar premium or</a:t>
            </a:r>
            <a:r>
              <a:rPr lang="en-US" sz="1300">
                <a:cs typeface="Calibri"/>
              </a:rPr>
              <a:t> </a:t>
            </a:r>
            <a:r>
              <a:rPr lang="en-US" sz="1300"/>
              <a:t>Reduction in premiums including the part b buy-down or give-back, reduction in deductibles for cost-sharing</a:t>
            </a:r>
          </a:p>
          <a:p>
            <a:endParaRPr lang="en-US" sz="2000" b="1">
              <a:latin typeface="Calibri-Bold"/>
            </a:endParaRPr>
          </a:p>
          <a:p>
            <a:r>
              <a:rPr lang="en-US" sz="2000" b="1">
                <a:latin typeface="Calibri-Bold"/>
              </a:rPr>
              <a:t>Marketers must clearly indicate what plans/companies they are representing. And, also </a:t>
            </a:r>
            <a:r>
              <a:rPr lang="en-US" sz="1400"/>
              <a:t> note that there is a 12 hour break between a marketing event and a sales event, meaning that if you attend a marketing/educational event and like what you see, the presenter cannot sell you a policy on the spot.  There must be a 12 hour break between sessions.  And what is going to be discussed must be filled out on a scope of appointment form </a:t>
            </a:r>
            <a:endParaRPr lang="en-US" sz="1300">
              <a:cs typeface="Calibri"/>
            </a:endParaRPr>
          </a:p>
          <a:p>
            <a:pPr marL="299618" indent="-299618">
              <a:buFont typeface="Arial" panose="020B0604020202020204" pitchFamily="34" charset="0"/>
              <a:buChar char="•"/>
            </a:pPr>
            <a:endParaRPr lang="en-US" sz="1300"/>
          </a:p>
          <a:p>
            <a:pPr marL="299618" indent="-299618">
              <a:buFont typeface="Arial" panose="020B0604020202020204" pitchFamily="34" charset="0"/>
              <a:buChar char="•"/>
            </a:pPr>
            <a:r>
              <a:rPr lang="en-US" sz="1300"/>
              <a:t>Plans must include the plan type at the end of each plan name on all communication materials, including marketing material, when the plan name is mentioned. </a:t>
            </a:r>
          </a:p>
          <a:p>
            <a:endParaRPr lang="en-US" sz="1300">
              <a:highlight>
                <a:srgbClr val="FFFF00"/>
              </a:highlight>
            </a:endParaRPr>
          </a:p>
          <a:p>
            <a:r>
              <a:rPr lang="en-US" sz="1300">
                <a:highlight>
                  <a:srgbClr val="FFFF00"/>
                </a:highlight>
              </a:rPr>
              <a:t>If you feel you have witnessed a marketing violation or have been misled by a marketer, call us with as much information as you have.  We can help.  </a:t>
            </a:r>
            <a:endParaRPr lang="en-US"/>
          </a:p>
        </p:txBody>
      </p:sp>
      <p:sp>
        <p:nvSpPr>
          <p:cNvPr id="4" name="Slide Number Placeholder 3"/>
          <p:cNvSpPr>
            <a:spLocks noGrp="1"/>
          </p:cNvSpPr>
          <p:nvPr>
            <p:ph type="sldNum" sz="quarter" idx="5"/>
          </p:nvPr>
        </p:nvSpPr>
        <p:spPr/>
        <p:txBody>
          <a:bodyPr/>
          <a:lstStyle/>
          <a:p>
            <a:fld id="{86456DE3-4E01-4AFD-AD42-42312842ED89}" type="slidenum">
              <a:rPr lang="en-US" smtClean="0"/>
              <a:t>38</a:t>
            </a:fld>
            <a:endParaRPr lang="en-US"/>
          </a:p>
        </p:txBody>
      </p:sp>
    </p:spTree>
    <p:extLst>
      <p:ext uri="{BB962C8B-B14F-4D97-AF65-F5344CB8AC3E}">
        <p14:creationId xmlns:p14="http://schemas.microsoft.com/office/powerpoint/2010/main" val="18968529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Third party marketers are, for example the commercials you see with Captain Kirk, Jimmy Walker or Joe </a:t>
            </a:r>
            <a:r>
              <a:rPr lang="en-US" err="1"/>
              <a:t>Nameth</a:t>
            </a:r>
            <a:r>
              <a:rPr lang="en-US"/>
              <a:t> urging you to call and enroll in a plan.</a:t>
            </a:r>
          </a:p>
          <a:p>
            <a:r>
              <a:rPr lang="en-US"/>
              <a:t>They must have a disclaimer on their ads, however, there is no rule on how fast they can read it.</a:t>
            </a:r>
          </a:p>
          <a:p>
            <a:endParaRPr lang="en-US"/>
          </a:p>
          <a:p>
            <a:r>
              <a:rPr lang="en-US"/>
              <a:t>This slide shows a couple examples of disclaimers that marketers can  use.  Please note that they need to reference the state SHIP programs!  </a:t>
            </a:r>
          </a:p>
          <a:p>
            <a:endParaRPr lang="en-US">
              <a:cs typeface="Calibri"/>
            </a:endParaRPr>
          </a:p>
          <a:p>
            <a:r>
              <a:rPr lang="en-US">
                <a:cs typeface="Calibri"/>
              </a:rPr>
              <a:t>Please be very mindful if you choose to call the numbers they provide.  More than one </a:t>
            </a:r>
            <a:r>
              <a:rPr lang="en-US" err="1">
                <a:cs typeface="Calibri"/>
              </a:rPr>
              <a:t>medicare</a:t>
            </a:r>
            <a:r>
              <a:rPr lang="en-US">
                <a:cs typeface="Calibri"/>
              </a:rPr>
              <a:t> beneficiary has found themselves enrolled in a plan they did not care to be on.  If you hear something that sounds really good, call us and let us know what you are interested in.  We will do our best to find you a plan with those benefits.  </a:t>
            </a:r>
          </a:p>
          <a:p>
            <a:endParaRPr lang="en-US">
              <a:cs typeface="Calibri"/>
            </a:endParaRPr>
          </a:p>
        </p:txBody>
      </p:sp>
      <p:sp>
        <p:nvSpPr>
          <p:cNvPr id="4" name="Slide Number Placeholder 3"/>
          <p:cNvSpPr>
            <a:spLocks noGrp="1"/>
          </p:cNvSpPr>
          <p:nvPr>
            <p:ph type="sldNum" sz="quarter" idx="5"/>
          </p:nvPr>
        </p:nvSpPr>
        <p:spPr/>
        <p:txBody>
          <a:bodyPr/>
          <a:lstStyle/>
          <a:p>
            <a:fld id="{87C3D43A-5F1E-4153-93C8-F25D110F33C4}" type="slidenum">
              <a:rPr lang="en-US" smtClean="0"/>
              <a:pPr/>
              <a:t>39</a:t>
            </a:fld>
            <a:endParaRPr lang="en-US"/>
          </a:p>
        </p:txBody>
      </p:sp>
    </p:spTree>
    <p:extLst>
      <p:ext uri="{BB962C8B-B14F-4D97-AF65-F5344CB8AC3E}">
        <p14:creationId xmlns:p14="http://schemas.microsoft.com/office/powerpoint/2010/main" val="11915960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Medicare</a:t>
            </a:r>
            <a:r>
              <a:rPr lang="en-US" u="sng"/>
              <a:t> </a:t>
            </a:r>
            <a:r>
              <a:rPr lang="en-US"/>
              <a:t>Part B covers preventive services like screening exams, wellness visits, lab tests, and immunizations to help prevent, find, and manage medical problems.</a:t>
            </a:r>
            <a:r>
              <a:rPr lang="en-US" b="1" u="sng"/>
              <a:t> </a:t>
            </a:r>
          </a:p>
          <a:p>
            <a:pPr>
              <a:defRPr/>
            </a:pPr>
            <a:endParaRPr lang="en-US" b="1" u="sng"/>
          </a:p>
          <a:p>
            <a:pPr>
              <a:defRPr/>
            </a:pPr>
            <a:r>
              <a:rPr lang="en-US"/>
              <a:t>Preventive services may find health problems early, when treatment works best. </a:t>
            </a:r>
          </a:p>
          <a:p>
            <a:pPr>
              <a:defRPr/>
            </a:pPr>
            <a:endParaRPr lang="en-US"/>
          </a:p>
          <a:p>
            <a:pPr>
              <a:defRPr/>
            </a:pPr>
            <a:r>
              <a:rPr lang="en-US"/>
              <a:t>You must have Medicare Part B for Medicare to cover these services.  These services are covered no matter what kind of Medicare health plan you have. However, the rules for how much you pay for these services may vary.  Talk with your doctor about which preventive services you need, how often you need them to stay healthy, and if you meet the criteria for coverage based on your age, gender, and medical history. </a:t>
            </a:r>
          </a:p>
          <a:p>
            <a:pPr>
              <a:defRPr/>
            </a:pPr>
            <a:endParaRPr lang="en-US"/>
          </a:p>
          <a:p>
            <a:pPr>
              <a:defRPr/>
            </a:pPr>
            <a:r>
              <a:rPr lang="en-US"/>
              <a:t>The </a:t>
            </a:r>
            <a:r>
              <a:rPr lang="en-US" u="sng">
                <a:cs typeface="Arial"/>
              </a:rPr>
              <a:t>Medicare &amp; You Handbook</a:t>
            </a:r>
            <a:r>
              <a:rPr lang="en-US"/>
              <a:t>, Product Number 10050-50, (year 2023 pages 30- 54) for a list of common Part B-covered services and includes guidelines for who is covered and how often Medicare will pay for these services.</a:t>
            </a:r>
          </a:p>
          <a:p>
            <a:endParaRPr lang="en-US"/>
          </a:p>
        </p:txBody>
      </p:sp>
      <p:sp>
        <p:nvSpPr>
          <p:cNvPr id="4" name="Slide Number Placeholder 3"/>
          <p:cNvSpPr>
            <a:spLocks noGrp="1"/>
          </p:cNvSpPr>
          <p:nvPr>
            <p:ph type="sldNum" sz="quarter" idx="5"/>
          </p:nvPr>
        </p:nvSpPr>
        <p:spPr/>
        <p:txBody>
          <a:bodyPr/>
          <a:lstStyle/>
          <a:p>
            <a:fld id="{85D9033B-3C68-4962-9EE1-82399AD03BF6}" type="slidenum">
              <a:rPr lang="en-US" smtClean="0"/>
              <a:t>40</a:t>
            </a:fld>
            <a:endParaRPr lang="en-US"/>
          </a:p>
        </p:txBody>
      </p:sp>
    </p:spTree>
    <p:extLst>
      <p:ext uri="{BB962C8B-B14F-4D97-AF65-F5344CB8AC3E}">
        <p14:creationId xmlns:p14="http://schemas.microsoft.com/office/powerpoint/2010/main" val="2667194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xfrm>
            <a:off x="387350" y="684213"/>
            <a:ext cx="6508750" cy="3660775"/>
          </a:xfrm>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For resources outside of MMAP there is The Medicare &amp; You book which is state specific, showing specific plans for MI. You receive a hard copy each fall but can access an electronic version all year online. </a:t>
            </a:r>
          </a:p>
          <a:p>
            <a:endParaRPr lang="en-US"/>
          </a:p>
          <a:p>
            <a:r>
              <a:rPr lang="en-US"/>
              <a:t>Medicare.gov is Medicare’s Plan Finder and Medicare's website and of course you can call 1-800-Medicare as well.</a:t>
            </a:r>
            <a:endParaRPr lang="en-US">
              <a:cs typeface="Calibri" panose="020F0502020204030204"/>
            </a:endParaRPr>
          </a:p>
          <a:p>
            <a:endParaRPr lang="en-US"/>
          </a:p>
          <a:p>
            <a:pPr defTabSz="931774">
              <a:defRPr/>
            </a:pPr>
            <a:r>
              <a:rPr lang="en-US"/>
              <a:t>However, the best resource for your local Medicare information is MMAP. Our services are free and unbiased. Our certified counselors are not sales agents and not affiliated with private insurance companies. We can be your best resource for all questions and concerns Medicare. No question is too small or difficult. We have saved over $2 million for beneficiaries in your area.</a:t>
            </a:r>
            <a:endParaRPr lang="en-US">
              <a:cs typeface="Calibri"/>
            </a:endParaRPr>
          </a:p>
        </p:txBody>
      </p:sp>
      <p:sp>
        <p:nvSpPr>
          <p:cNvPr id="911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71ABA8-68AD-4691-A821-DE749CF4CF24}" type="slidenum">
              <a:rPr lang="en-US"/>
              <a:pPr fontAlgn="base">
                <a:spcBef>
                  <a:spcPct val="0"/>
                </a:spcBef>
                <a:spcAft>
                  <a:spcPct val="0"/>
                </a:spcAft>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The “Welcome to Medicare” visit is a great way to get up-to-date on important screenings and shots and to review your medical history.</a:t>
            </a:r>
          </a:p>
          <a:p>
            <a:pPr>
              <a:defRPr/>
            </a:pPr>
            <a:r>
              <a:rPr lang="en-US"/>
              <a:t>The “Welcome to Medicare” visit is only offered within the first 12 months of getting Medicare Part B.</a:t>
            </a:r>
          </a:p>
          <a:p>
            <a:pPr marL="110258" lvl="1" indent="-110258">
              <a:buFont typeface="Wingdings" pitchFamily="2" charset="2"/>
              <a:buChar char="§"/>
              <a:defRPr/>
            </a:pPr>
            <a:r>
              <a:rPr lang="en-US"/>
              <a:t>During the exam, your doctor will review the following.</a:t>
            </a:r>
          </a:p>
          <a:p>
            <a:pPr lvl="1">
              <a:defRPr/>
            </a:pPr>
            <a:r>
              <a:rPr lang="en-US"/>
              <a:t>Your medical and social history</a:t>
            </a:r>
          </a:p>
          <a:p>
            <a:pPr lvl="1">
              <a:defRPr/>
            </a:pPr>
            <a:r>
              <a:rPr lang="en-US"/>
              <a:t>Height, weight, body mass index, blood pressure, and give you a simple vision test</a:t>
            </a:r>
          </a:p>
          <a:p>
            <a:pPr lvl="1">
              <a:defRPr/>
            </a:pPr>
            <a:r>
              <a:rPr lang="en-US"/>
              <a:t>Potential (risk factors) for depression</a:t>
            </a:r>
          </a:p>
          <a:p>
            <a:pPr lvl="1">
              <a:defRPr/>
            </a:pPr>
            <a:r>
              <a:rPr lang="en-US"/>
              <a:t>Review of functional ability and level of safety, which means an assessment of: </a:t>
            </a:r>
          </a:p>
          <a:p>
            <a:pPr lvl="2">
              <a:buFont typeface="Arial" pitchFamily="34" charset="0"/>
              <a:buChar char="•"/>
              <a:defRPr/>
            </a:pPr>
            <a:r>
              <a:rPr lang="en-US"/>
              <a:t>Hearing impairment</a:t>
            </a:r>
          </a:p>
          <a:p>
            <a:pPr lvl="2">
              <a:buFont typeface="Arial" pitchFamily="34" charset="0"/>
              <a:buChar char="•"/>
              <a:defRPr/>
            </a:pPr>
            <a:r>
              <a:rPr lang="en-US"/>
              <a:t>Ability to successfully perform activities of daily living</a:t>
            </a:r>
          </a:p>
          <a:p>
            <a:pPr lvl="2">
              <a:buFont typeface="Arial" pitchFamily="34" charset="0"/>
              <a:buChar char="•"/>
              <a:defRPr/>
            </a:pPr>
            <a:r>
              <a:rPr lang="en-US"/>
              <a:t>Fall risk, and </a:t>
            </a:r>
          </a:p>
          <a:p>
            <a:pPr lvl="2">
              <a:buFont typeface="Arial" pitchFamily="34" charset="0"/>
              <a:buChar char="•"/>
              <a:defRPr/>
            </a:pPr>
            <a:r>
              <a:rPr lang="en-US"/>
              <a:t>Home safety</a:t>
            </a:r>
            <a:endParaRPr lang="en-US" b="1">
              <a:solidFill>
                <a:srgbClr val="C00000"/>
              </a:solidFill>
            </a:endParaRPr>
          </a:p>
          <a:p>
            <a:pPr marL="110258" lvl="1" indent="-110258">
              <a:buFont typeface="Wingdings" pitchFamily="2" charset="2"/>
              <a:buChar char="§"/>
              <a:defRPr/>
            </a:pPr>
            <a:r>
              <a:rPr lang="en-US"/>
              <a:t>You will get advice to help you prevent disease, improve your health, and stay well. You will also get a brief written plan (like a checklist), letting you know which screenings and other preventive services you need.</a:t>
            </a:r>
          </a:p>
          <a:p>
            <a:pPr marL="110258" lvl="1" indent="-110258">
              <a:buFont typeface="Wingdings" pitchFamily="2" charset="2"/>
              <a:buChar char="§"/>
              <a:defRPr/>
            </a:pPr>
            <a:r>
              <a:rPr lang="en-US"/>
              <a:t>Your doctor may also refer you for additional Medicare-covered screenings if you receive the referral as a result of your initial “Welcome to Medicare” visit. </a:t>
            </a:r>
          </a:p>
          <a:p>
            <a:pPr marL="110258" lvl="1" indent="-110258">
              <a:buFont typeface="Wingdings" pitchFamily="2" charset="2"/>
              <a:buChar char="§"/>
              <a:defRPr/>
            </a:pPr>
            <a:r>
              <a:rPr lang="en-US"/>
              <a:t>There is no cost if your doctor accepts Medicare assignment.</a:t>
            </a:r>
          </a:p>
          <a:p>
            <a:pPr lvl="1">
              <a:defRPr/>
            </a:pPr>
            <a:endParaRPr lang="en-US"/>
          </a:p>
          <a:p>
            <a:endParaRPr lang="en-US"/>
          </a:p>
        </p:txBody>
      </p:sp>
      <p:sp>
        <p:nvSpPr>
          <p:cNvPr id="4" name="Slide Number Placeholder 3"/>
          <p:cNvSpPr>
            <a:spLocks noGrp="1"/>
          </p:cNvSpPr>
          <p:nvPr>
            <p:ph type="sldNum" sz="quarter" idx="5"/>
          </p:nvPr>
        </p:nvSpPr>
        <p:spPr/>
        <p:txBody>
          <a:bodyPr/>
          <a:lstStyle/>
          <a:p>
            <a:fld id="{85D9033B-3C68-4962-9EE1-82399AD03BF6}" type="slidenum">
              <a:rPr lang="en-US" smtClean="0"/>
              <a:t>41</a:t>
            </a:fld>
            <a:endParaRPr lang="en-US"/>
          </a:p>
        </p:txBody>
      </p:sp>
    </p:spTree>
    <p:extLst>
      <p:ext uri="{BB962C8B-B14F-4D97-AF65-F5344CB8AC3E}">
        <p14:creationId xmlns:p14="http://schemas.microsoft.com/office/powerpoint/2010/main" val="13816823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Medicare covers a yearly wellness visit. </a:t>
            </a:r>
          </a:p>
          <a:p>
            <a:pPr>
              <a:defRPr/>
            </a:pPr>
            <a:r>
              <a:rPr lang="en-US"/>
              <a:t>After you’ve had Part B for longer than 12 months, you can get an yearly wellness visit to develop or update a prevention plan just for you. Medicare covers this visit once every 12 months. </a:t>
            </a:r>
          </a:p>
          <a:p>
            <a:pPr>
              <a:defRPr/>
            </a:pPr>
            <a:r>
              <a:rPr lang="en-US"/>
              <a:t>During the visit, your doctor will: </a:t>
            </a:r>
          </a:p>
          <a:p>
            <a:pPr>
              <a:defRPr/>
            </a:pPr>
            <a:r>
              <a:rPr lang="en-US"/>
              <a:t>	Ask you to fill out a questionnaire, Called a “Health risk Assessment”</a:t>
            </a:r>
          </a:p>
          <a:p>
            <a:pPr>
              <a:defRPr/>
            </a:pPr>
            <a:r>
              <a:rPr lang="en-US"/>
              <a:t>	Routine measurements, </a:t>
            </a:r>
          </a:p>
          <a:p>
            <a:pPr>
              <a:defRPr/>
            </a:pPr>
            <a:r>
              <a:rPr lang="en-US"/>
              <a:t>	Routine health advice</a:t>
            </a:r>
          </a:p>
          <a:p>
            <a:pPr>
              <a:defRPr/>
            </a:pPr>
            <a:r>
              <a:rPr lang="en-US"/>
              <a:t>	Review of your medical and family history. </a:t>
            </a:r>
          </a:p>
          <a:p>
            <a:pPr>
              <a:defRPr/>
            </a:pPr>
            <a:r>
              <a:rPr lang="en-US"/>
              <a:t>	Review of your current prescriptions</a:t>
            </a:r>
          </a:p>
          <a:p>
            <a:pPr>
              <a:defRPr/>
            </a:pPr>
            <a:r>
              <a:rPr lang="en-US"/>
              <a:t>	Advance care planning</a:t>
            </a:r>
          </a:p>
          <a:p>
            <a:pPr>
              <a:defRPr/>
            </a:pPr>
            <a:r>
              <a:rPr lang="en-US"/>
              <a:t>	Perform a cognitive assessment looking for signs of dementia, Alzheimer’s disease, cognitive impairment.  </a:t>
            </a:r>
          </a:p>
          <a:p>
            <a:pPr>
              <a:defRPr/>
            </a:pPr>
            <a:r>
              <a:rPr lang="en-US"/>
              <a:t>	Evaluate your potential risk factors for substance use disorder if you use opioid medications.  </a:t>
            </a:r>
          </a:p>
          <a:p>
            <a:pPr>
              <a:defRPr/>
            </a:pPr>
            <a:r>
              <a:rPr lang="en-US"/>
              <a:t>	Give you advice to help you prevent disease, improve your health, and stay well. You will get a brief written plan, like a checklist, letting you know which screenings and other 	preventive services you need over the next 5 to 10 years.</a:t>
            </a:r>
          </a:p>
          <a:p>
            <a:pPr>
              <a:defRPr/>
            </a:pPr>
            <a:r>
              <a:rPr lang="en-US"/>
              <a:t>You don’t need to get the “Welcome to Medicare Visit” before getting an annual wellness visit. </a:t>
            </a:r>
          </a:p>
          <a:p>
            <a:pPr>
              <a:defRPr/>
            </a:pPr>
            <a:r>
              <a:rPr lang="en-US"/>
              <a:t>If you choose to get the “Welcome to Medicare Visit,” you’ll have to wait 12 months before you can get your first annual wellness visit. </a:t>
            </a:r>
          </a:p>
          <a:p>
            <a:pPr>
              <a:defRPr/>
            </a:pPr>
            <a:r>
              <a:rPr lang="en-US"/>
              <a:t>You’ll pay nothing for this exam if the doctor accepts assignment.</a:t>
            </a:r>
          </a:p>
          <a:p>
            <a:endParaRPr lang="en-US"/>
          </a:p>
        </p:txBody>
      </p:sp>
      <p:sp>
        <p:nvSpPr>
          <p:cNvPr id="4" name="Slide Number Placeholder 3"/>
          <p:cNvSpPr>
            <a:spLocks noGrp="1"/>
          </p:cNvSpPr>
          <p:nvPr>
            <p:ph type="sldNum" sz="quarter" idx="5"/>
          </p:nvPr>
        </p:nvSpPr>
        <p:spPr/>
        <p:txBody>
          <a:bodyPr/>
          <a:lstStyle/>
          <a:p>
            <a:fld id="{85D9033B-3C68-4962-9EE1-82399AD03BF6}" type="slidenum">
              <a:rPr lang="en-US" smtClean="0"/>
              <a:t>42</a:t>
            </a:fld>
            <a:endParaRPr lang="en-US"/>
          </a:p>
        </p:txBody>
      </p:sp>
    </p:spTree>
    <p:extLst>
      <p:ext uri="{BB962C8B-B14F-4D97-AF65-F5344CB8AC3E}">
        <p14:creationId xmlns:p14="http://schemas.microsoft.com/office/powerpoint/2010/main" val="35697988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r>
              <a:rPr lang="en-US"/>
              <a:t>In addition to the “Welcome</a:t>
            </a:r>
            <a:r>
              <a:rPr lang="en-US" baseline="0"/>
              <a:t> to Medicare” Visit and Yearly Medicare visit, Medicare covers </a:t>
            </a:r>
            <a:r>
              <a:rPr lang="en-US"/>
              <a:t>several </a:t>
            </a:r>
            <a:r>
              <a:rPr lang="en-US" baseline="0"/>
              <a:t>other preventive and wellness services. This slide details </a:t>
            </a:r>
            <a:r>
              <a:rPr lang="en-US"/>
              <a:t>some </a:t>
            </a:r>
            <a:r>
              <a:rPr lang="en-US" baseline="0"/>
              <a:t>of the Wellness and Preventive Services covered by Medicare. </a:t>
            </a:r>
            <a:r>
              <a:rPr lang="en-US"/>
              <a:t>The 20% coinsurance would apply after the annual Part B deductible is met (2023 Part B annual deductible is $226) </a:t>
            </a:r>
          </a:p>
          <a:p>
            <a:endParaRPr lang="en-US"/>
          </a:p>
          <a:p>
            <a:r>
              <a:rPr lang="en-US"/>
              <a:t>Cardiovascular disease screenings – these screenings include blood test for cholesterol</a:t>
            </a:r>
            <a:r>
              <a:rPr lang="en-US" baseline="0"/>
              <a:t>, </a:t>
            </a:r>
            <a:r>
              <a:rPr lang="en-US"/>
              <a:t>lipid</a:t>
            </a:r>
            <a:r>
              <a:rPr lang="en-US" baseline="0"/>
              <a:t>, and </a:t>
            </a:r>
            <a:r>
              <a:rPr lang="en-US"/>
              <a:t>triglyceride levels to help detect conditions that may lead to a heart attack or stroke. </a:t>
            </a:r>
            <a:endParaRPr lang="en-US">
              <a:cs typeface="Calibri"/>
            </a:endParaRPr>
          </a:p>
          <a:p>
            <a:r>
              <a:rPr lang="en-US"/>
              <a:t>Mammograms – screening to check for breast cancer. </a:t>
            </a:r>
            <a:endParaRPr lang="en-US">
              <a:cs typeface="Calibri"/>
            </a:endParaRPr>
          </a:p>
          <a:p>
            <a:r>
              <a:rPr lang="en-US"/>
              <a:t>Colonoscopy – screening to help find precancerous growths.</a:t>
            </a:r>
            <a:endParaRPr lang="en-US">
              <a:cs typeface="Calibri"/>
            </a:endParaRPr>
          </a:p>
          <a:p>
            <a:r>
              <a:rPr lang="en-US"/>
              <a:t>Prostate cancer </a:t>
            </a:r>
            <a:r>
              <a:rPr lang="en-US" baseline="0"/>
              <a:t>screening </a:t>
            </a:r>
            <a:r>
              <a:rPr lang="en-US"/>
              <a:t>– covers both digital rectal exams </a:t>
            </a:r>
            <a:r>
              <a:rPr lang="en-US" baseline="0"/>
              <a:t>and </a:t>
            </a:r>
            <a:r>
              <a:rPr lang="en-US"/>
              <a:t>prostate specific antigen (PSA) tests</a:t>
            </a:r>
            <a:endParaRPr lang="en-US">
              <a:cs typeface="Calibri"/>
            </a:endParaRPr>
          </a:p>
          <a:p>
            <a:r>
              <a:rPr lang="en-US"/>
              <a:t>Flu shot – Medicare covers one flu shot (or vaccine) per flu season. Helps prevent the flu</a:t>
            </a:r>
            <a:endParaRPr lang="en-US">
              <a:cs typeface="Calibri"/>
            </a:endParaRPr>
          </a:p>
          <a:p>
            <a:r>
              <a:rPr lang="en-US"/>
              <a:t>Pneumococcal shot – helps prevent certain types of pneumonia.  Medicare will cover a single dose vaccine in addition to a 2-dose series. Talk to your doctor or health care provider to see which vaccine you should get.   </a:t>
            </a:r>
            <a:endParaRPr lang="en-US">
              <a:cs typeface="Calibri"/>
            </a:endParaRPr>
          </a:p>
          <a:p>
            <a:r>
              <a:rPr lang="en-US"/>
              <a:t>Bone mass measurement – screening to see if you’re at risk for broken bones</a:t>
            </a:r>
            <a:r>
              <a:rPr lang="en-US" baseline="0"/>
              <a:t>.</a:t>
            </a:r>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pPr>
              <a:defRPr/>
            </a:pPr>
            <a:fld id="{10A50FA2-7E48-4C44-8138-295B79D624BA}" type="slidenum">
              <a:rPr lang="en-US" smtClean="0"/>
              <a:pPr>
                <a:defRPr/>
              </a:pPr>
              <a:t>43</a:t>
            </a:fld>
            <a:endParaRPr lang="en-US"/>
          </a:p>
        </p:txBody>
      </p:sp>
    </p:spTree>
    <p:extLst>
      <p:ext uri="{BB962C8B-B14F-4D97-AF65-F5344CB8AC3E}">
        <p14:creationId xmlns:p14="http://schemas.microsoft.com/office/powerpoint/2010/main" val="14904956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r>
              <a:rPr lang="en-US"/>
              <a:t>Be Alert! </a:t>
            </a:r>
          </a:p>
          <a:p>
            <a:endParaRPr lang="en-US">
              <a:cs typeface="Calibri"/>
            </a:endParaRPr>
          </a:p>
          <a:p>
            <a:r>
              <a:rPr lang="en-US"/>
              <a:t>For example - There </a:t>
            </a:r>
            <a:r>
              <a:rPr lang="en-US" baseline="0"/>
              <a:t>are </a:t>
            </a:r>
            <a:r>
              <a:rPr lang="en-US"/>
              <a:t>health care services, not associated with your primary care provider, who offer to conduct your Welcome to Medicare Visit or a Yearly Wellness Visit and says they will send the results to your primary care provider.  </a:t>
            </a:r>
            <a:endParaRPr lang="en-US">
              <a:cs typeface="Calibri"/>
            </a:endParaRPr>
          </a:p>
          <a:p>
            <a:r>
              <a:rPr lang="en-US"/>
              <a:t>They use direct mailings and ads to try and get your business.  Their approach may be to tell you that these types </a:t>
            </a:r>
            <a:r>
              <a:rPr lang="en-US" baseline="0"/>
              <a:t>of </a:t>
            </a:r>
            <a:r>
              <a:rPr lang="en-US"/>
              <a:t>visits are their specialty, and your doctor doesn’t do them </a:t>
            </a:r>
            <a:r>
              <a:rPr lang="en-US" baseline="0"/>
              <a:t>or </a:t>
            </a:r>
            <a:r>
              <a:rPr lang="en-US"/>
              <a:t>won’t do them.  Which is not true!</a:t>
            </a:r>
            <a:endParaRPr lang="en-US">
              <a:cs typeface="Calibri"/>
            </a:endParaRPr>
          </a:p>
          <a:p>
            <a:r>
              <a:rPr lang="en-US"/>
              <a:t>And they are at no cost to you, your insurance/Medicare will cover this, they will be happy to provide the service</a:t>
            </a:r>
            <a:r>
              <a:rPr lang="en-US" baseline="0"/>
              <a:t>.</a:t>
            </a:r>
            <a:endParaRPr lang="en-US">
              <a:cs typeface="Calibri"/>
            </a:endParaRPr>
          </a:p>
          <a:p>
            <a:endParaRPr lang="en-US"/>
          </a:p>
          <a:p>
            <a:r>
              <a:rPr lang="en-US"/>
              <a:t>Medicare's-  Welcome to Medicare and Yearly Wellness visits were intended to facilitate communication and planning between you and your primary health care provider</a:t>
            </a:r>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pPr>
              <a:defRPr/>
            </a:pPr>
            <a:fld id="{10A50FA2-7E48-4C44-8138-295B79D624BA}" type="slidenum">
              <a:rPr lang="en-US" smtClean="0"/>
              <a:pPr>
                <a:defRPr/>
              </a:pPr>
              <a:t>44</a:t>
            </a:fld>
            <a:endParaRPr lang="en-US"/>
          </a:p>
        </p:txBody>
      </p:sp>
    </p:spTree>
    <p:extLst>
      <p:ext uri="{BB962C8B-B14F-4D97-AF65-F5344CB8AC3E}">
        <p14:creationId xmlns:p14="http://schemas.microsoft.com/office/powerpoint/2010/main" val="40960878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C7A22B-3575-437B-9B49-494846B0365C}" type="slidenum">
              <a:rPr lang="en-US" smtClean="0"/>
              <a:t>45</a:t>
            </a:fld>
            <a:endParaRPr lang="en-US"/>
          </a:p>
        </p:txBody>
      </p:sp>
    </p:spTree>
    <p:extLst>
      <p:ext uri="{BB962C8B-B14F-4D97-AF65-F5344CB8AC3E}">
        <p14:creationId xmlns:p14="http://schemas.microsoft.com/office/powerpoint/2010/main" val="38236486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C7A22B-3575-437B-9B49-494846B0365C}" type="slidenum">
              <a:rPr lang="en-US" smtClean="0"/>
              <a:t>46</a:t>
            </a:fld>
            <a:endParaRPr lang="en-US"/>
          </a:p>
        </p:txBody>
      </p:sp>
    </p:spTree>
    <p:extLst>
      <p:ext uri="{BB962C8B-B14F-4D97-AF65-F5344CB8AC3E}">
        <p14:creationId xmlns:p14="http://schemas.microsoft.com/office/powerpoint/2010/main" val="20772019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MMAP counselors can: </a:t>
            </a:r>
          </a:p>
          <a:p>
            <a:endParaRPr lang="en-US" sz="1600"/>
          </a:p>
          <a:p>
            <a:pPr marL="174600" indent="-174600">
              <a:buFont typeface="Arial" panose="020B0604020202020204" pitchFamily="34" charset="0"/>
              <a:buChar char="•"/>
            </a:pPr>
            <a:r>
              <a:rPr lang="en-US" sz="1600"/>
              <a:t>Help you understand Medicare health plans</a:t>
            </a:r>
            <a:endParaRPr lang="en-US" sz="1600">
              <a:cs typeface="Calibri" panose="020F0502020204030204"/>
            </a:endParaRPr>
          </a:p>
          <a:p>
            <a:pPr marL="174600" indent="-174600">
              <a:buFont typeface="Arial" panose="020B0604020202020204" pitchFamily="34" charset="0"/>
              <a:buChar char="•"/>
            </a:pPr>
            <a:r>
              <a:rPr lang="en-US" sz="1600"/>
              <a:t>Compare and enroll you in Medicare Advantage Coverage</a:t>
            </a:r>
            <a:endParaRPr lang="en-US" sz="1600">
              <a:cs typeface="Calibri"/>
            </a:endParaRPr>
          </a:p>
          <a:p>
            <a:pPr marL="174600" indent="-174600">
              <a:buFont typeface="Arial" panose="020B0604020202020204" pitchFamily="34" charset="0"/>
              <a:buChar char="•"/>
            </a:pPr>
            <a:r>
              <a:rPr lang="en-US" sz="1600"/>
              <a:t>Compare and enroll you in Medicare Prescription Drug Coverage</a:t>
            </a:r>
            <a:endParaRPr lang="en-US" sz="1600">
              <a:cs typeface="Calibri"/>
            </a:endParaRPr>
          </a:p>
          <a:p>
            <a:pPr marL="174600" indent="-174600">
              <a:buFont typeface="Arial" panose="020B0604020202020204" pitchFamily="34" charset="0"/>
              <a:buChar char="•"/>
            </a:pPr>
            <a:r>
              <a:rPr lang="en-US" sz="1600"/>
              <a:t>Help you identify and report Medicare and Medicaid fraud and scams</a:t>
            </a:r>
            <a:endParaRPr lang="en-US" sz="1600">
              <a:cs typeface="Calibri" panose="020F0502020204030204"/>
            </a:endParaRPr>
          </a:p>
          <a:p>
            <a:pPr marL="174600" indent="-174600">
              <a:buFont typeface="Arial" panose="020B0604020202020204" pitchFamily="34" charset="0"/>
              <a:buChar char="•"/>
            </a:pPr>
            <a:r>
              <a:rPr lang="en-US" sz="1600"/>
              <a:t>Assist you with enrollment into low-income programs like Extra Help and Medicaid</a:t>
            </a:r>
            <a:endParaRPr lang="en-US" sz="1600">
              <a:cs typeface="Calibri" panose="020F0502020204030204"/>
            </a:endParaRPr>
          </a:p>
          <a:p>
            <a:pPr marL="174683" indent="-174683">
              <a:buFont typeface="Arial" panose="020B0604020202020204" pitchFamily="34" charset="0"/>
              <a:buChar char="•"/>
            </a:pPr>
            <a:r>
              <a:rPr lang="en-US"/>
              <a:t>Help with appeal and bill questions</a:t>
            </a:r>
          </a:p>
        </p:txBody>
      </p:sp>
      <p:sp>
        <p:nvSpPr>
          <p:cNvPr id="4" name="Slide Number Placeholder 3"/>
          <p:cNvSpPr>
            <a:spLocks noGrp="1"/>
          </p:cNvSpPr>
          <p:nvPr>
            <p:ph type="sldNum" sz="quarter" idx="5"/>
          </p:nvPr>
        </p:nvSpPr>
        <p:spPr/>
        <p:txBody>
          <a:bodyPr/>
          <a:lstStyle/>
          <a:p>
            <a:fld id="{86456DE3-4E01-4AFD-AD42-42312842ED89}" type="slidenum">
              <a:rPr lang="en-US" smtClean="0"/>
              <a:t>47</a:t>
            </a:fld>
            <a:endParaRPr lang="en-US"/>
          </a:p>
        </p:txBody>
      </p:sp>
    </p:spTree>
    <p:extLst>
      <p:ext uri="{BB962C8B-B14F-4D97-AF65-F5344CB8AC3E}">
        <p14:creationId xmlns:p14="http://schemas.microsoft.com/office/powerpoint/2010/main" val="14084251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r>
              <a:rPr lang="en-US"/>
              <a:t>Leave a message on our voice mail if no one answers.  </a:t>
            </a:r>
          </a:p>
          <a:p>
            <a:endParaRPr lang="en-US"/>
          </a:p>
          <a:p>
            <a:r>
              <a:rPr lang="en-US">
                <a:highlight>
                  <a:srgbClr val="C0C0C0"/>
                </a:highlight>
              </a:rPr>
              <a:t>We run primarily on part-time staff, but someone will get back to you within a day or two. </a:t>
            </a:r>
          </a:p>
        </p:txBody>
      </p:sp>
      <p:sp>
        <p:nvSpPr>
          <p:cNvPr id="4" name="Slide Number Placeholder 3"/>
          <p:cNvSpPr>
            <a:spLocks noGrp="1"/>
          </p:cNvSpPr>
          <p:nvPr>
            <p:ph type="sldNum" sz="quarter" idx="5"/>
          </p:nvPr>
        </p:nvSpPr>
        <p:spPr/>
        <p:txBody>
          <a:bodyPr/>
          <a:lstStyle/>
          <a:p>
            <a:pPr>
              <a:defRPr/>
            </a:pPr>
            <a:fld id="{10A50FA2-7E48-4C44-8138-295B79D624BA}" type="slidenum">
              <a:rPr lang="en-US" smtClean="0"/>
              <a:pPr>
                <a:defRPr/>
              </a:pPr>
              <a:t>48</a:t>
            </a:fld>
            <a:endParaRPr lang="en-US"/>
          </a:p>
        </p:txBody>
      </p:sp>
    </p:spTree>
    <p:extLst>
      <p:ext uri="{BB962C8B-B14F-4D97-AF65-F5344CB8AC3E}">
        <p14:creationId xmlns:p14="http://schemas.microsoft.com/office/powerpoint/2010/main" val="22154255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xfrm>
            <a:off x="388938" y="684213"/>
            <a:ext cx="6505575" cy="3660775"/>
          </a:xfrm>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For resources outside of MMAP there is The Medicare &amp; You book which is state specific, showing specific plans for MI. You receive a hard copy each fall but can access an electronic version all year online. </a:t>
            </a:r>
          </a:p>
          <a:p>
            <a:endParaRPr lang="en-US"/>
          </a:p>
          <a:p>
            <a:r>
              <a:rPr lang="en-US"/>
              <a:t>Medicare.gov is Medicare’s Plan Finder and Medicare's website and of course you can call 1-800-Medicare as well.</a:t>
            </a:r>
            <a:endParaRPr lang="en-US">
              <a:cs typeface="Calibri" panose="020F0502020204030204"/>
            </a:endParaRPr>
          </a:p>
          <a:p>
            <a:endParaRPr lang="en-US"/>
          </a:p>
          <a:p>
            <a:pPr defTabSz="931637">
              <a:defRPr/>
            </a:pPr>
            <a:r>
              <a:rPr lang="en-US"/>
              <a:t>However, the best resource for your local Medicare information is MMAP. Our services are free and unbiased. Our certified counselors are not sales agents and not affiliated with private insurance companies. We can be your best resource for all questions and concerns Medicare. No question is too small or difficult. We have saved over $2 million for beneficiaries in your area.</a:t>
            </a:r>
            <a:endParaRPr lang="en-US">
              <a:cs typeface="Calibri"/>
            </a:endParaRPr>
          </a:p>
        </p:txBody>
      </p:sp>
      <p:sp>
        <p:nvSpPr>
          <p:cNvPr id="911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71ABA8-68AD-4691-A821-DE749CF4CF24}" type="slidenum">
              <a:rPr lang="en-US"/>
              <a:pPr fontAlgn="base">
                <a:spcBef>
                  <a:spcPct val="0"/>
                </a:spcBef>
                <a:spcAft>
                  <a:spcPct val="0"/>
                </a:spcAft>
              </a:pPr>
              <a:t>49</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000000"/>
                </a:solidFill>
                <a:latin typeface="Calibri" panose="020F0502020204030204" pitchFamily="34" charset="0"/>
              </a:rPr>
              <a:t>At this time, I’d like to give you the option to complete a satisfaction survey. This survey was developed to be part of a larger analysis of our national program. I did not create the survey and I will not see any of your responses. This survey is completely voluntary and should take less than five minutes to complete. It is also anonymous – you are not required to include any personal information, such as name, date of birth, or location. </a:t>
            </a:r>
          </a:p>
          <a:p>
            <a:endParaRPr lang="en-US" sz="1800">
              <a:solidFill>
                <a:srgbClr val="000000"/>
              </a:solidFill>
              <a:latin typeface="Calibri" panose="020F0502020204030204" pitchFamily="34" charset="0"/>
            </a:endParaRPr>
          </a:p>
          <a:p>
            <a:r>
              <a:rPr lang="en-US" sz="1800">
                <a:solidFill>
                  <a:srgbClr val="000000"/>
                </a:solidFill>
                <a:latin typeface="Calibri" panose="020F0502020204030204" pitchFamily="34" charset="0"/>
              </a:rPr>
              <a:t>If you would like to participate, please scan this QR Code now. If you provide your email address, I will send you an email with the survey link as well. </a:t>
            </a:r>
          </a:p>
          <a:p>
            <a:r>
              <a:rPr lang="en-US" sz="1800">
                <a:solidFill>
                  <a:srgbClr val="000000"/>
                </a:solidFill>
                <a:latin typeface="Calibri" panose="020F0502020204030204" pitchFamily="34" charset="0"/>
              </a:rPr>
              <a:t>Thank you. Let me know if you have any questions. </a:t>
            </a:r>
          </a:p>
          <a:p>
            <a:endParaRPr lang="en-US" sz="1800">
              <a:solidFill>
                <a:srgbClr val="000000"/>
              </a:solidFill>
              <a:latin typeface="Calibri" panose="020F0502020204030204" pitchFamily="34" charset="0"/>
            </a:endParaRPr>
          </a:p>
          <a:p>
            <a:r>
              <a:rPr lang="en-US" sz="1800">
                <a:solidFill>
                  <a:srgbClr val="000000"/>
                </a:solidFill>
                <a:latin typeface="Calibri" panose="020F0502020204030204" pitchFamily="34" charset="0"/>
              </a:rPr>
              <a:t>Survey Link: </a:t>
            </a:r>
            <a:r>
              <a:rPr lang="en-US" sz="1800" b="1" i="1">
                <a:solidFill>
                  <a:srgbClr val="000000"/>
                </a:solidFill>
                <a:latin typeface="Calibri" panose="020F0502020204030204" pitchFamily="34" charset="0"/>
              </a:rPr>
              <a:t>https://www.surveymonkey.com/r/ACLED </a:t>
            </a:r>
            <a:endParaRPr lang="en-US"/>
          </a:p>
        </p:txBody>
      </p:sp>
      <p:sp>
        <p:nvSpPr>
          <p:cNvPr id="4" name="Slide Number Placeholder 3"/>
          <p:cNvSpPr>
            <a:spLocks noGrp="1"/>
          </p:cNvSpPr>
          <p:nvPr>
            <p:ph type="sldNum" sz="quarter" idx="5"/>
          </p:nvPr>
        </p:nvSpPr>
        <p:spPr/>
        <p:txBody>
          <a:bodyPr/>
          <a:lstStyle/>
          <a:p>
            <a:fld id="{E2C7A22B-3575-437B-9B49-494846B0365C}" type="slidenum">
              <a:rPr lang="en-US" smtClean="0"/>
              <a:t>50</a:t>
            </a:fld>
            <a:endParaRPr lang="en-US"/>
          </a:p>
        </p:txBody>
      </p:sp>
    </p:spTree>
    <p:extLst>
      <p:ext uri="{BB962C8B-B14F-4D97-AF65-F5344CB8AC3E}">
        <p14:creationId xmlns:p14="http://schemas.microsoft.com/office/powerpoint/2010/main" val="1641696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Before we move forward, I want to go through a few definitions.  You have all probably heard these terms before, and you will hear them in the rest of the presentation, so I want to be sure everyone has a good working definition to help in their understanding.</a:t>
            </a:r>
          </a:p>
          <a:p>
            <a:endParaRPr lang="en-US" dirty="0"/>
          </a:p>
          <a:p>
            <a:r>
              <a:rPr lang="en-US" dirty="0"/>
              <a:t>Starting on </a:t>
            </a:r>
            <a:r>
              <a:rPr lang="en-US" dirty="0">
                <a:highlight>
                  <a:srgbClr val="FFFF00"/>
                </a:highlight>
              </a:rPr>
              <a:t>page XXX </a:t>
            </a:r>
            <a:r>
              <a:rPr lang="en-US" dirty="0"/>
              <a:t>in the Medicare &amp; You booklet, there are definitions of many of the terms you may come across.  These are just some of the most important for the purposes of this presentation.</a:t>
            </a:r>
          </a:p>
          <a:p>
            <a:endParaRPr lang="en-US" dirty="0"/>
          </a:p>
          <a:p>
            <a:r>
              <a:rPr lang="en-US" dirty="0"/>
              <a:t> Creditable coverage is coverage that is at least as good as what Medicare provides.  However, with the $2,100 cap on medications, many businesses may find that the plans they are offering no longer are “at least as good,” as they may have, for example, a $3,000 cap on medications.</a:t>
            </a:r>
          </a:p>
          <a:p>
            <a:endParaRPr lang="en-US" dirty="0"/>
          </a:p>
          <a:p>
            <a:r>
              <a:rPr lang="en-US" dirty="0"/>
              <a:t>To resolve this, CMS has stated that if a plan was considered creditable in 2024, it will still be considered creditable in 2025, so as to avoid a major problem.  What will happen in 2026 will be determined later in the year.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2C7A22B-3575-437B-9B49-494846B0365C}" type="slidenum">
              <a:rPr lang="en-US" smtClean="0"/>
              <a:t>5</a:t>
            </a:fld>
            <a:endParaRPr lang="en-US"/>
          </a:p>
        </p:txBody>
      </p:sp>
    </p:spTree>
    <p:extLst>
      <p:ext uri="{BB962C8B-B14F-4D97-AF65-F5344CB8AC3E}">
        <p14:creationId xmlns:p14="http://schemas.microsoft.com/office/powerpoint/2010/main" val="34618035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2C7A22B-3575-437B-9B49-494846B0365C}" type="slidenum">
              <a:rPr lang="en-US" smtClean="0"/>
              <a:t>51</a:t>
            </a:fld>
            <a:endParaRPr lang="en-US"/>
          </a:p>
        </p:txBody>
      </p:sp>
    </p:spTree>
    <p:extLst>
      <p:ext uri="{BB962C8B-B14F-4D97-AF65-F5344CB8AC3E}">
        <p14:creationId xmlns:p14="http://schemas.microsoft.com/office/powerpoint/2010/main" val="3652032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xfrm>
            <a:off x="485775" y="731838"/>
            <a:ext cx="6505575" cy="3660775"/>
          </a:xfrm>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marL="239165" indent="-239165">
              <a:defRPr/>
            </a:pPr>
            <a:r>
              <a:rPr lang="en-US" sz="1500" i="1" dirty="0"/>
              <a:t>Some people confuse Medicare and Medicaid.  Medicare is federally funded health care.  Individuals work and a portion of their salaries is taken out of their paychecks for Medicare.  </a:t>
            </a:r>
          </a:p>
          <a:p>
            <a:pPr marL="239165" indent="-239165">
              <a:defRPr/>
            </a:pPr>
            <a:endParaRPr lang="en-US" sz="1500" i="1" dirty="0"/>
          </a:p>
          <a:p>
            <a:pPr marL="239165" indent="-239165">
              <a:defRPr/>
            </a:pPr>
            <a:r>
              <a:rPr lang="en-US" sz="1300" dirty="0"/>
              <a:t>Medicaid is a joint federal and state program in the U.S. that provides free or low-cost health coverage to millions of Americans with limited income and resources, including children, pregnant women, elderly adults, and individuals with disabilities. As an entitlement program, it covers services often excluded by Medicare, such as long-term nursing home care</a:t>
            </a:r>
            <a:r>
              <a:rPr lang="en-US" dirty="0"/>
              <a:t>.</a:t>
            </a:r>
            <a:endParaRPr lang="en-US" sz="1500" i="1" dirty="0"/>
          </a:p>
        </p:txBody>
      </p:sp>
      <p:sp>
        <p:nvSpPr>
          <p:cNvPr id="54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A349544-ABCA-4099-8ACF-2BC6156012FD}" type="slidenum">
              <a:rPr lang="en-US"/>
              <a:pPr fontAlgn="base">
                <a:spcBef>
                  <a:spcPct val="0"/>
                </a:spcBef>
                <a:spcAft>
                  <a:spcPct val="0"/>
                </a:spcAft>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going to continue to work past the age of 65, it is advisable to touch base with a SHIP counselor to make sure you are not going to incur penalties.  Additionally, depending on the number of employees at your company, you may be required to take Part A and/or B. More will also be discussed about this further on in the presentation</a:t>
            </a:r>
          </a:p>
          <a:p>
            <a:endParaRPr lang="en-US" dirty="0"/>
          </a:p>
          <a:p>
            <a:r>
              <a:rPr lang="en-US" dirty="0"/>
              <a:t>*If your birthday is on the 1</a:t>
            </a:r>
            <a:r>
              <a:rPr lang="en-US" baseline="30000" dirty="0"/>
              <a:t>st</a:t>
            </a:r>
            <a:r>
              <a:rPr lang="en-US" dirty="0"/>
              <a:t> of the month, your benefits will start the 1</a:t>
            </a:r>
            <a:r>
              <a:rPr lang="en-US" baseline="30000" dirty="0"/>
              <a:t>st</a:t>
            </a:r>
            <a:r>
              <a:rPr lang="en-US" dirty="0"/>
              <a:t> day of the previous month.  For example, if your birthday is March 1</a:t>
            </a:r>
            <a:r>
              <a:rPr lang="en-US" baseline="30000" dirty="0"/>
              <a:t>st</a:t>
            </a:r>
            <a:r>
              <a:rPr lang="en-US" dirty="0"/>
              <a:t> , our benefits will start on February 1</a:t>
            </a:r>
            <a:r>
              <a:rPr lang="en-US" baseline="30000" dirty="0"/>
              <a:t>st</a:t>
            </a:r>
            <a:r>
              <a:rPr lang="en-US" dirty="0"/>
              <a:t>.  .</a:t>
            </a:r>
          </a:p>
        </p:txBody>
      </p:sp>
      <p:sp>
        <p:nvSpPr>
          <p:cNvPr id="4" name="Slide Number Placeholder 3"/>
          <p:cNvSpPr>
            <a:spLocks noGrp="1"/>
          </p:cNvSpPr>
          <p:nvPr>
            <p:ph type="sldNum" sz="quarter" idx="5"/>
          </p:nvPr>
        </p:nvSpPr>
        <p:spPr/>
        <p:txBody>
          <a:bodyPr/>
          <a:lstStyle/>
          <a:p>
            <a:fld id="{E2C7A22B-3575-437B-9B49-494846B0365C}" type="slidenum">
              <a:rPr lang="en-US" smtClean="0"/>
              <a:t>7</a:t>
            </a:fld>
            <a:endParaRPr lang="en-US"/>
          </a:p>
        </p:txBody>
      </p:sp>
    </p:spTree>
    <p:extLst>
      <p:ext uri="{BB962C8B-B14F-4D97-AF65-F5344CB8AC3E}">
        <p14:creationId xmlns:p14="http://schemas.microsoft.com/office/powerpoint/2010/main" val="2858460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xfrm>
            <a:off x="468313" y="763588"/>
            <a:ext cx="6507162" cy="3660775"/>
          </a:xfrm>
          <a:noFill/>
          <a:ln>
            <a:solidFill>
              <a:srgbClr val="000000"/>
            </a:solidFill>
            <a:miter lim="800000"/>
            <a:headEnd/>
            <a:tailEnd/>
          </a:ln>
        </p:spPr>
      </p:sp>
      <p:sp>
        <p:nvSpPr>
          <p:cNvPr id="3" name="Notes Placeholder 2"/>
          <p:cNvSpPr>
            <a:spLocks noGrp="1"/>
          </p:cNvSpPr>
          <p:nvPr>
            <p:ph type="body" idx="1"/>
          </p:nvPr>
        </p:nvSpPr>
        <p:spPr>
          <a:xfrm>
            <a:off x="701040" y="4473892"/>
            <a:ext cx="5608320" cy="4356075"/>
          </a:xfrm>
        </p:spPr>
        <p:txBody>
          <a:bodyPr/>
          <a:lstStyle/>
          <a:p>
            <a:pPr marL="238725" indent="-238725">
              <a:buFont typeface="Wingdings" pitchFamily="2" charset="2"/>
              <a:buChar char="§"/>
              <a:defRPr/>
            </a:pPr>
            <a:r>
              <a:rPr lang="en-US" sz="1600" dirty="0"/>
              <a:t>It is quick and easy to sign-up for Medicare on-line. </a:t>
            </a:r>
          </a:p>
          <a:p>
            <a:pPr marL="238725" indent="-238725">
              <a:buFont typeface="Wingdings" pitchFamily="2" charset="2"/>
              <a:buChar char="§"/>
              <a:defRPr/>
            </a:pPr>
            <a:r>
              <a:rPr lang="en-US" sz="1600" dirty="0"/>
              <a:t>While Medicare is administered by the Centers for Medicare &amp; Medicaid Services (CMS), the Social Security Administration (SSA) is responsible for enrolling most everyone in Medicare</a:t>
            </a:r>
          </a:p>
          <a:p>
            <a:pPr marL="238725" indent="-238725">
              <a:buFont typeface="Wingdings" pitchFamily="2" charset="2"/>
              <a:buChar char="§"/>
              <a:defRPr/>
            </a:pPr>
            <a:r>
              <a:rPr lang="en-US" sz="1600" dirty="0"/>
              <a:t>The Railroad people in Medicare. The Railroad Retirement Board (RRB) is responsible for enrolling railroad retirees in Medicare.  However, you do not need to take Social Security to get Medicare</a:t>
            </a:r>
          </a:p>
          <a:p>
            <a:pPr marL="238725" indent="-238725">
              <a:buFont typeface="Wingdings" pitchFamily="2" charset="2"/>
              <a:buChar char="§"/>
              <a:defRPr/>
            </a:pPr>
            <a:r>
              <a:rPr lang="en-US" sz="1600" dirty="0"/>
              <a:t>If you are not currently taking  Social Security or Railroad Retirement Board benefits (for instance, because you are still working), you may need to still sign up for Part </a:t>
            </a:r>
            <a:r>
              <a:rPr lang="en-US" sz="1600" dirty="0" err="1"/>
              <a:t>A.and</a:t>
            </a:r>
            <a:r>
              <a:rPr lang="en-US" sz="1600" dirty="0"/>
              <a:t>/or B  as Medicare has strict rules on who pays first based on the number of  employees at your workplace. This will be discussed in more depth later</a:t>
            </a:r>
          </a:p>
          <a:p>
            <a:pPr>
              <a:defRPr/>
            </a:pPr>
            <a:endParaRPr lang="en-US" sz="1600" dirty="0"/>
          </a:p>
          <a:p>
            <a:pPr marL="238725" indent="-238725">
              <a:buFont typeface="Wingdings" pitchFamily="2" charset="2"/>
              <a:buChar char="§"/>
              <a:defRPr/>
            </a:pPr>
            <a:endParaRPr lang="en-US" sz="1600" dirty="0"/>
          </a:p>
          <a:p>
            <a:pPr marL="239165" indent="-239165">
              <a:buFont typeface="Wingdings" pitchFamily="2" charset="2"/>
              <a:buChar char="§"/>
              <a:defRPr/>
            </a:pPr>
            <a:endParaRPr lang="en-US" sz="1600" dirty="0"/>
          </a:p>
          <a:p>
            <a:pPr>
              <a:defRPr/>
            </a:pPr>
            <a:endParaRPr lang="en-US" dirty="0"/>
          </a:p>
          <a:p>
            <a:pPr>
              <a:defRPr/>
            </a:pPr>
            <a:endParaRPr lang="en-US" dirty="0"/>
          </a:p>
        </p:txBody>
      </p:sp>
      <p:sp>
        <p:nvSpPr>
          <p:cNvPr id="63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EC62C6B-A5FC-46DD-AE88-C06F86CD67EA}" type="slidenum">
              <a:rPr lang="en-US"/>
              <a:pPr fontAlgn="base">
                <a:spcBef>
                  <a:spcPct val="0"/>
                </a:spcBef>
                <a:spcAft>
                  <a:spcPct val="0"/>
                </a:spcAft>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takes a few weeks for Medicare to process your application.  After it does, you will get a “Welcome to Medicare” packet.</a:t>
            </a:r>
          </a:p>
          <a:p>
            <a:endParaRPr lang="en-US" dirty="0"/>
          </a:p>
          <a:p>
            <a:endParaRPr lang="en-US" dirty="0"/>
          </a:p>
        </p:txBody>
      </p:sp>
      <p:sp>
        <p:nvSpPr>
          <p:cNvPr id="4" name="Slide Number Placeholder 3"/>
          <p:cNvSpPr>
            <a:spLocks noGrp="1"/>
          </p:cNvSpPr>
          <p:nvPr>
            <p:ph type="sldNum" sz="quarter" idx="5"/>
          </p:nvPr>
        </p:nvSpPr>
        <p:spPr/>
        <p:txBody>
          <a:bodyPr/>
          <a:lstStyle/>
          <a:p>
            <a:fld id="{E2C7A22B-3575-437B-9B49-494846B0365C}" type="slidenum">
              <a:rPr lang="en-US" smtClean="0"/>
              <a:t>9</a:t>
            </a:fld>
            <a:endParaRPr lang="en-US"/>
          </a:p>
        </p:txBody>
      </p:sp>
    </p:spTree>
    <p:extLst>
      <p:ext uri="{BB962C8B-B14F-4D97-AF65-F5344CB8AC3E}">
        <p14:creationId xmlns:p14="http://schemas.microsoft.com/office/powerpoint/2010/main" val="2220932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77CA0979-F579-4E9B-A675-1F5ABBFF00DB}" type="datetimeFigureOut">
              <a:rPr lang="en-US" dirty="0"/>
              <a:t>2/26/2026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1605022"/>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F7E76D0F-5A12-4D0A-80B0-1A6122B61E7B}" type="datetimeFigureOut">
              <a:rPr lang="en-US" dirty="0"/>
              <a:t>2/26/2026</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140906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8B9E8C84-89CA-44AB-B0BE-5C91BAF75478}" type="datetimeFigureOut">
              <a:rPr lang="en-US" dirty="0"/>
              <a:t>2/26/2026</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4168006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PPTMON slide">
    <p:spTree>
      <p:nvGrpSpPr>
        <p:cNvPr id="1" name=""/>
        <p:cNvGrpSpPr/>
        <p:nvPr/>
      </p:nvGrpSpPr>
      <p:grpSpPr>
        <a:xfrm>
          <a:off x="0" y="0"/>
          <a:ext cx="0" cy="0"/>
          <a:chOff x="0" y="0"/>
          <a:chExt cx="0" cy="0"/>
        </a:xfrm>
      </p:grpSpPr>
      <p:pic>
        <p:nvPicPr>
          <p:cNvPr id="24" name="Graphic 3">
            <a:hlinkClick r:id="rId2"/>
            <a:extLst>
              <a:ext uri="{FF2B5EF4-FFF2-40B4-BE49-F238E27FC236}">
                <a16:creationId xmlns:a16="http://schemas.microsoft.com/office/drawing/2014/main" id="{0D44DBFE-93AB-4900-9DC6-F53E7F21AFF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6951055"/>
            <a:ext cx="2239204" cy="246221"/>
          </a:xfrm>
          <a:prstGeom prst="rect">
            <a:avLst/>
          </a:prstGeom>
        </p:spPr>
      </p:pic>
      <p:sp>
        <p:nvSpPr>
          <p:cNvPr id="25" name="TextBox 24">
            <a:hlinkClick r:id="rId5"/>
            <a:extLst>
              <a:ext uri="{FF2B5EF4-FFF2-40B4-BE49-F238E27FC236}">
                <a16:creationId xmlns:a16="http://schemas.microsoft.com/office/drawing/2014/main" id="{B0CEF9AC-9DC3-45B0-B363-42DD1191366C}"/>
              </a:ext>
            </a:extLst>
          </p:cNvPr>
          <p:cNvSpPr txBox="1"/>
          <p:nvPr userDrawn="1"/>
        </p:nvSpPr>
        <p:spPr>
          <a:xfrm>
            <a:off x="4434978" y="7006776"/>
            <a:ext cx="2690631" cy="207749"/>
          </a:xfrm>
          <a:prstGeom prst="rect">
            <a:avLst/>
          </a:prstGeom>
          <a:noFill/>
        </p:spPr>
        <p:txBody>
          <a:bodyPr wrap="square" rtlCol="0">
            <a:spAutoFit/>
          </a:bodyPr>
          <a:lstStyle/>
          <a:p>
            <a:r>
              <a:rPr lang="en-US" altLang="ko-KR" sz="750" u="none">
                <a:latin typeface="Arial" panose="020B0604020202020204" pitchFamily="34" charset="0"/>
                <a:cs typeface="Arial" panose="020B0604020202020204" pitchFamily="34" charset="0"/>
                <a:hlinkClick r:id="rId6"/>
              </a:rPr>
              <a:t>Presentation template by</a:t>
            </a:r>
            <a:endParaRPr lang="ko-KR" altLang="en-US" sz="750" u="none">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462528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r>
              <a:rPr lang="en-US"/>
              <a:t>9/2024</a:t>
            </a:r>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505238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r>
              <a:rPr lang="en-US"/>
              <a:t>9/2024</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321251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r>
              <a:rPr lang="en-US"/>
              <a:t>9/2024</a:t>
            </a:r>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157890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r>
              <a:rPr lang="en-US"/>
              <a:t>9/2024</a:t>
            </a:r>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2165282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r>
              <a:rPr lang="en-US"/>
              <a:t>9/2024</a:t>
            </a:r>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105438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r>
              <a:rPr lang="en-US"/>
              <a:t>9/2024</a:t>
            </a:r>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231941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a:t>9/2024</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69320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3E7156E-175E-4DBA-9D21-B772C320F342}" type="datetimeFigureOut">
              <a:rPr lang="en-US" dirty="0"/>
              <a:t>2/26/2026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115884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r>
              <a:rPr lang="en-US"/>
              <a:t>9/2024</a:t>
            </a:r>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9036135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r>
              <a:rPr lang="en-US"/>
              <a:t>9/2024</a:t>
            </a:r>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545287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r>
              <a:rPr lang="en-US"/>
              <a:t>9/2024</a:t>
            </a:r>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809043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r>
              <a:rPr lang="en-US"/>
              <a:t>9/2024</a:t>
            </a:r>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8985259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r>
              <a:rPr lang="en-US"/>
              <a:t>9/2024</a:t>
            </a:r>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282334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04895F6E-3D02-4292-95D1-C62B3126321B}" type="datetimeFigureOut">
              <a:rPr lang="en-US" dirty="0"/>
              <a:t>2/26/2026</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543901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EDCB5ACB-D10C-44A8-9570-124370F4CB38}" type="datetimeFigureOut">
              <a:rPr lang="en-US" dirty="0"/>
              <a:t>2/26/2026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601401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AB8D84F4-0E7A-4BDE-98C6-AE68FB974645}" type="datetimeFigureOut">
              <a:rPr lang="en-US" dirty="0"/>
              <a:t>2/26/2026</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a:t>
              </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920230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CBEFF1D8-9801-4C4B-92F3-66C9A863BD74}" type="datetimeFigureOut">
              <a:rPr lang="en-US" dirty="0"/>
              <a:t>2/26/2026</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
              </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3063683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961FE8FD-B23E-4E1A-83EF-0847EBEA0105}" type="datetimeFigureOut">
              <a:rPr lang="en-US" dirty="0"/>
              <a:t>2/26/2026</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
              </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653151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8DDF891E-A7C2-465C-AD39-8EDCB0F58E3C}" type="datetimeFigureOut">
              <a:rPr lang="en-US" dirty="0"/>
              <a:t>2/26/2026</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2947585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9571C769-CEC8-962A-01E6-15B0E056791E}"/>
              </a:ext>
            </a:extLst>
          </p:cNvPr>
          <p:cNvSpPr>
            <a:spLocks noGrp="1" noChangeAspect="1"/>
          </p:cNvSpPr>
          <p:nvPr>
            <p:ph type="pic" idx="1"/>
          </p:nvPr>
        </p:nvSpPr>
        <p:spPr>
          <a:xfrm>
            <a:off x="5063319" y="657103"/>
            <a:ext cx="6483687" cy="555590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F39F93E5-AFB6-485C-8E3C-32F92A07875F}" type="datetimeFigureOut">
              <a:rPr lang="en-US" dirty="0"/>
              <a:t>2/26/2026</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a:t>
              </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dirty="0"/>
              <a:t>‹#›</a:t>
            </a:fld>
            <a:endParaRPr lang="en-US"/>
          </a:p>
        </p:txBody>
      </p:sp>
    </p:spTree>
    <p:extLst>
      <p:ext uri="{BB962C8B-B14F-4D97-AF65-F5344CB8AC3E}">
        <p14:creationId xmlns:p14="http://schemas.microsoft.com/office/powerpoint/2010/main" val="1924957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3A332BE1-279E-4118-9FE3-7952B079A510}" type="datetimeFigureOut">
              <a:rPr lang="en-US" dirty="0"/>
              <a:t>2/26/2026</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r>
              <a:rPr lang="en-US"/>
              <a:t>
              </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dirty="0"/>
              <a:t>‹#›</a:t>
            </a:fld>
            <a:endParaRPr lang="en-US"/>
          </a:p>
        </p:txBody>
      </p:sp>
    </p:spTree>
    <p:extLst>
      <p:ext uri="{BB962C8B-B14F-4D97-AF65-F5344CB8AC3E}">
        <p14:creationId xmlns:p14="http://schemas.microsoft.com/office/powerpoint/2010/main" val="3884843662"/>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9/2024</a:t>
            </a:r>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112687579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0" r:id="rId6"/>
    <p:sldLayoutId id="2147483675" r:id="rId7"/>
    <p:sldLayoutId id="2147483676" r:id="rId8"/>
    <p:sldLayoutId id="2147483677" r:id="rId9"/>
    <p:sldLayoutId id="2147483678" r:id="rId10"/>
    <p:sldLayoutId id="2147483679" r:id="rId11"/>
    <p:sldLayoutId id="2147483681" r:id="rId12"/>
  </p:sldLayoutIdLst>
  <p:hf hdr="0" ftr="0"/>
  <p:txStyles>
    <p:title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0.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4.jpeg"/></Relationships>
</file>

<file path=ppt/slides/_rels/slide1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1.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image" Target="../media/image36.png"/><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microsoft.com/office/2018/10/relationships/comments" Target="../comments/modernComment_239_9E20DF3F.xml"/><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9.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jpeg"/><Relationship Id="rId7" Type="http://schemas.openxmlformats.org/officeDocument/2006/relationships/image" Target="../media/image11.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7.svg"/><Relationship Id="rId10" Type="http://schemas.openxmlformats.org/officeDocument/2006/relationships/image" Target="../media/image14.jpeg"/><Relationship Id="rId4" Type="http://schemas.openxmlformats.org/officeDocument/2006/relationships/image" Target="../media/image6.png"/><Relationship Id="rId9"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hyperlink" Target="../2024%20Presentations/What's%20New%202025/Medicare.gov/basics/get-started-with-medicare" TargetMode="External"/></Relationships>
</file>

<file path=ppt/slides/_rels/slide35.xml.rels><?xml version="1.0" encoding="UTF-8" standalone="yes"?>
<Relationships xmlns="http://schemas.openxmlformats.org/package/2006/relationships"><Relationship Id="rId3" Type="http://schemas.microsoft.com/office/2018/10/relationships/comments" Target="../comments/modernComment_261_BBAE9950.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4.jpeg"/></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4.xml.rels><?xml version="1.0" encoding="UTF-8" standalone="yes"?>
<Relationships xmlns="http://schemas.openxmlformats.org/package/2006/relationships"><Relationship Id="rId3" Type="http://schemas.openxmlformats.org/officeDocument/2006/relationships/hyperlink" Target="http://www.shiphelp.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61.jpg"/></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62.jpg"/></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hyperlink" Target="https://www.piqsels.com/en/public-domain-photo-zkaer"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64.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8.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 Id="rId9" Type="http://schemas.openxmlformats.org/officeDocument/2006/relationships/hyperlink" Target="http://www.eldercare.acl.gov"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mailto:SHIP@ageways.org"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hyperlink" Target="http://www.shiphelp.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FAD7BD-564C-FDCF-ED63-9792CF641B49}"/>
              </a:ext>
            </a:extLst>
          </p:cNvPr>
          <p:cNvSpPr/>
          <p:nvPr/>
        </p:nvSpPr>
        <p:spPr>
          <a:xfrm>
            <a:off x="0" y="5191318"/>
            <a:ext cx="12192000" cy="1666681"/>
          </a:xfrm>
          <a:prstGeom prst="rect">
            <a:avLst/>
          </a:prstGeom>
          <a:solidFill>
            <a:srgbClr val="50A0A0"/>
          </a:solidFill>
          <a:ln>
            <a:solidFill>
              <a:srgbClr val="50A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Placeholder 14">
            <a:extLst>
              <a:ext uri="{FF2B5EF4-FFF2-40B4-BE49-F238E27FC236}">
                <a16:creationId xmlns:a16="http://schemas.microsoft.com/office/drawing/2014/main" id="{5EF006BF-245A-4629-8F3D-2DF454D34BD8}"/>
              </a:ext>
            </a:extLst>
          </p:cNvPr>
          <p:cNvPicPr>
            <a:picLocks noGrp="1" noChangeAspect="1"/>
          </p:cNvPicPr>
          <p:nvPr>
            <p:ph type="pic" idx="1"/>
          </p:nvPr>
        </p:nvPicPr>
        <p:blipFill>
          <a:blip r:embed="rId3"/>
          <a:srcRect t="2983" b="2983"/>
          <a:stretch/>
        </p:blipFill>
        <p:spPr>
          <a:xfrm>
            <a:off x="0" y="0"/>
            <a:ext cx="8279935" cy="5190662"/>
          </a:xfrm>
          <a:prstGeom prst="rect">
            <a:avLst/>
          </a:prstGeom>
        </p:spPr>
      </p:pic>
      <p:sp>
        <p:nvSpPr>
          <p:cNvPr id="25" name="Title 6">
            <a:extLst>
              <a:ext uri="{FF2B5EF4-FFF2-40B4-BE49-F238E27FC236}">
                <a16:creationId xmlns:a16="http://schemas.microsoft.com/office/drawing/2014/main" id="{FA9C6F12-2CDA-4513-A252-C24B5FBC7469}"/>
              </a:ext>
            </a:extLst>
          </p:cNvPr>
          <p:cNvSpPr txBox="1">
            <a:spLocks/>
          </p:cNvSpPr>
          <p:nvPr/>
        </p:nvSpPr>
        <p:spPr>
          <a:xfrm>
            <a:off x="838200" y="5364398"/>
            <a:ext cx="10593539" cy="8593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spcAft>
                <a:spcPts val="600"/>
              </a:spcAft>
            </a:pPr>
            <a:r>
              <a:rPr lang="en-US" sz="4000" b="1" dirty="0">
                <a:solidFill>
                  <a:schemeClr val="bg1"/>
                </a:solidFill>
              </a:rPr>
              <a:t>Medicare 101 2026</a:t>
            </a:r>
            <a:endParaRPr lang="en-US" dirty="0">
              <a:ea typeface="+mj-ea"/>
              <a:cs typeface="+mj-cs"/>
            </a:endParaRPr>
          </a:p>
        </p:txBody>
      </p:sp>
      <p:sp>
        <p:nvSpPr>
          <p:cNvPr id="13" name="Title 6">
            <a:extLst>
              <a:ext uri="{FF2B5EF4-FFF2-40B4-BE49-F238E27FC236}">
                <a16:creationId xmlns:a16="http://schemas.microsoft.com/office/drawing/2014/main" id="{3AFF249C-D8B7-D04B-0F3F-E91C60A695FB}"/>
              </a:ext>
            </a:extLst>
          </p:cNvPr>
          <p:cNvSpPr>
            <a:spLocks noGrp="1"/>
          </p:cNvSpPr>
          <p:nvPr>
            <p:ph type="title"/>
          </p:nvPr>
        </p:nvSpPr>
        <p:spPr>
          <a:xfrm>
            <a:off x="336553" y="5985635"/>
            <a:ext cx="11518893" cy="822326"/>
          </a:xfrm>
        </p:spPr>
        <p:txBody>
          <a:bodyPr vert="horz" lIns="91440" tIns="45720" rIns="91440" bIns="45720" rtlCol="0" anchor="ctr">
            <a:noAutofit/>
          </a:bodyPr>
          <a:lstStyle/>
          <a:p>
            <a:pPr algn="ctr"/>
            <a:r>
              <a:rPr lang="en-US" sz="2000" b="0" i="1" dirty="0">
                <a:solidFill>
                  <a:schemeClr val="bg1"/>
                </a:solidFill>
              </a:rPr>
              <a:t> MI Options Medicare Assistance Program | State Health Insurance Assistance Program (SHIP)</a:t>
            </a:r>
            <a:endParaRPr lang="en-US" sz="2000" b="0" i="1" dirty="0">
              <a:solidFill>
                <a:schemeClr val="bg1"/>
              </a:solidFill>
              <a:latin typeface="Aharoni" panose="02010803020104030203" pitchFamily="2" charset="-79"/>
              <a:cs typeface="Aharoni" panose="02010803020104030203" pitchFamily="2" charset="-79"/>
            </a:endParaRPr>
          </a:p>
        </p:txBody>
      </p:sp>
      <p:pic>
        <p:nvPicPr>
          <p:cNvPr id="5" name="Picture 4" descr="A black and white logo&#10;&#10;Description automatically generated">
            <a:extLst>
              <a:ext uri="{FF2B5EF4-FFF2-40B4-BE49-F238E27FC236}">
                <a16:creationId xmlns:a16="http://schemas.microsoft.com/office/drawing/2014/main" id="{4DD0952E-C3A7-AE4E-297B-35224B937613}"/>
              </a:ext>
            </a:extLst>
          </p:cNvPr>
          <p:cNvPicPr>
            <a:picLocks noChangeAspect="1"/>
          </p:cNvPicPr>
          <p:nvPr/>
        </p:nvPicPr>
        <p:blipFill rotWithShape="1">
          <a:blip r:embed="rId4">
            <a:extLst>
              <a:ext uri="{28A0092B-C50C-407E-A947-70E740481C1C}">
                <a14:useLocalDpi xmlns:a14="http://schemas.microsoft.com/office/drawing/2010/main" val="0"/>
              </a:ext>
            </a:extLst>
          </a:blip>
          <a:srcRect l="4527" r="8154"/>
          <a:stretch/>
        </p:blipFill>
        <p:spPr>
          <a:xfrm>
            <a:off x="8395207" y="1606478"/>
            <a:ext cx="3681520" cy="1375796"/>
          </a:xfrm>
          <a:prstGeom prst="rect">
            <a:avLst/>
          </a:prstGeom>
        </p:spPr>
      </p:pic>
      <p:pic>
        <p:nvPicPr>
          <p:cNvPr id="4" name="Picture 3">
            <a:extLst>
              <a:ext uri="{FF2B5EF4-FFF2-40B4-BE49-F238E27FC236}">
                <a16:creationId xmlns:a16="http://schemas.microsoft.com/office/drawing/2014/main" id="{1EC95336-803C-77A9-FA0A-ACE6EA5E7086}"/>
              </a:ext>
            </a:extLst>
          </p:cNvPr>
          <p:cNvPicPr>
            <a:picLocks noChangeAspect="1"/>
          </p:cNvPicPr>
          <p:nvPr/>
        </p:nvPicPr>
        <p:blipFill>
          <a:blip r:embed="rId5"/>
          <a:srcRect l="8098" r="15575"/>
          <a:stretch>
            <a:fillRect/>
          </a:stretch>
        </p:blipFill>
        <p:spPr>
          <a:xfrm>
            <a:off x="8395207" y="2908673"/>
            <a:ext cx="3552312" cy="1387878"/>
          </a:xfrm>
          <a:prstGeom prst="rect">
            <a:avLst/>
          </a:prstGeom>
        </p:spPr>
      </p:pic>
    </p:spTree>
    <p:extLst>
      <p:ext uri="{BB962C8B-B14F-4D97-AF65-F5344CB8AC3E}">
        <p14:creationId xmlns:p14="http://schemas.microsoft.com/office/powerpoint/2010/main" val="2554395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5" name="Content Placeholder 3">
            <a:extLst>
              <a:ext uri="{FF2B5EF4-FFF2-40B4-BE49-F238E27FC236}">
                <a16:creationId xmlns:a16="http://schemas.microsoft.com/office/drawing/2014/main" id="{D5779F12-1E0C-4F1D-884B-099E723D7489}"/>
              </a:ext>
            </a:extLst>
          </p:cNvPr>
          <p:cNvGraphicFramePr>
            <a:graphicFrameLocks noGrp="1"/>
          </p:cNvGraphicFramePr>
          <p:nvPr>
            <p:ph idx="1"/>
            <p:extLst>
              <p:ext uri="{D42A27DB-BD31-4B8C-83A1-F6EECF244321}">
                <p14:modId xmlns:p14="http://schemas.microsoft.com/office/powerpoint/2010/main" val="1563288579"/>
              </p:ext>
            </p:extLst>
          </p:nvPr>
        </p:nvGraphicFramePr>
        <p:xfrm>
          <a:off x="2020824" y="2560320"/>
          <a:ext cx="8055864" cy="364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C3133121-A54A-4FB0-87AC-9B8FF6721CAF}"/>
              </a:ext>
            </a:extLst>
          </p:cNvPr>
          <p:cNvSpPr>
            <a:spLocks noGrp="1"/>
          </p:cNvSpPr>
          <p:nvPr>
            <p:ph type="sldNum" sz="quarter" idx="12"/>
          </p:nvPr>
        </p:nvSpPr>
        <p:spPr/>
        <p:txBody>
          <a:bodyPr/>
          <a:lstStyle/>
          <a:p>
            <a:fld id="{4FAB73BC-B049-4115-A692-8D63A059BFB8}" type="slidenum">
              <a:rPr lang="en-US" smtClean="0"/>
              <a:t>10</a:t>
            </a:fld>
            <a:endParaRPr lang="en-US"/>
          </a:p>
        </p:txBody>
      </p:sp>
      <p:sp>
        <p:nvSpPr>
          <p:cNvPr id="8" name="Title 1">
            <a:extLst>
              <a:ext uri="{FF2B5EF4-FFF2-40B4-BE49-F238E27FC236}">
                <a16:creationId xmlns:a16="http://schemas.microsoft.com/office/drawing/2014/main" id="{BB9A54AC-5D3F-B279-FB5E-BC7154A4B1F6}"/>
              </a:ext>
            </a:extLst>
          </p:cNvPr>
          <p:cNvSpPr>
            <a:spLocks noGrp="1"/>
          </p:cNvSpPr>
          <p:nvPr>
            <p:ph type="title"/>
          </p:nvPr>
        </p:nvSpPr>
        <p:spPr>
          <a:xfrm>
            <a:off x="682407" y="1571298"/>
            <a:ext cx="10515600" cy="1325563"/>
          </a:xfrm>
        </p:spPr>
        <p:txBody>
          <a:bodyPr/>
          <a:lstStyle/>
          <a:p>
            <a:pPr algn="ctr"/>
            <a:r>
              <a:rPr lang="en-US" sz="3600" b="1" dirty="0">
                <a:solidFill>
                  <a:srgbClr val="50A0A0"/>
                </a:solidFill>
              </a:rPr>
              <a:t>Medicare Card</a:t>
            </a:r>
          </a:p>
        </p:txBody>
      </p:sp>
      <p:pic>
        <p:nvPicPr>
          <p:cNvPr id="9" name="Picture 8" descr="A black and white logo&#10;&#10;Description automatically generated">
            <a:extLst>
              <a:ext uri="{FF2B5EF4-FFF2-40B4-BE49-F238E27FC236}">
                <a16:creationId xmlns:a16="http://schemas.microsoft.com/office/drawing/2014/main" id="{2BFC379F-FE33-6778-C835-4130458ABAE6}"/>
              </a:ext>
            </a:extLst>
          </p:cNvPr>
          <p:cNvPicPr>
            <a:picLocks noChangeAspect="1"/>
          </p:cNvPicPr>
          <p:nvPr/>
        </p:nvPicPr>
        <p:blipFill rotWithShape="1">
          <a:blip r:embed="rId9">
            <a:extLst>
              <a:ext uri="{28A0092B-C50C-407E-A947-70E740481C1C}">
                <a14:useLocalDpi xmlns:a14="http://schemas.microsoft.com/office/drawing/2010/main" val="0"/>
              </a:ext>
            </a:extLst>
          </a:blip>
          <a:srcRect l="4527" r="8154"/>
          <a:stretch/>
        </p:blipFill>
        <p:spPr>
          <a:xfrm>
            <a:off x="8461743" y="384048"/>
            <a:ext cx="3176987" cy="1187250"/>
          </a:xfrm>
          <a:prstGeom prst="rect">
            <a:avLst/>
          </a:prstGeom>
        </p:spPr>
      </p:pic>
    </p:spTree>
    <p:custDataLst>
      <p:tags r:id="rId1"/>
    </p:custDataLst>
    <p:extLst>
      <p:ext uri="{BB962C8B-B14F-4D97-AF65-F5344CB8AC3E}">
        <p14:creationId xmlns:p14="http://schemas.microsoft.com/office/powerpoint/2010/main" val="434632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2178702264"/>
              </p:ext>
            </p:extLst>
          </p:nvPr>
        </p:nvGraphicFramePr>
        <p:xfrm>
          <a:off x="1487487" y="2423160"/>
          <a:ext cx="9217025" cy="36295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1">
            <a:extLst>
              <a:ext uri="{FF2B5EF4-FFF2-40B4-BE49-F238E27FC236}">
                <a16:creationId xmlns:a16="http://schemas.microsoft.com/office/drawing/2014/main" id="{CF21765D-C82B-71DB-CA0B-CB92206109C7}"/>
              </a:ext>
            </a:extLst>
          </p:cNvPr>
          <p:cNvSpPr>
            <a:spLocks noGrp="1"/>
          </p:cNvSpPr>
          <p:nvPr>
            <p:ph type="title"/>
          </p:nvPr>
        </p:nvSpPr>
        <p:spPr>
          <a:xfrm>
            <a:off x="838199" y="1688619"/>
            <a:ext cx="10515600" cy="1325563"/>
          </a:xfrm>
        </p:spPr>
        <p:txBody>
          <a:bodyPr/>
          <a:lstStyle/>
          <a:p>
            <a:pPr algn="ctr"/>
            <a:r>
              <a:rPr lang="en-US" sz="3600" b="1" dirty="0">
                <a:solidFill>
                  <a:srgbClr val="50A0A0"/>
                </a:solidFill>
              </a:rPr>
              <a:t>The Four Parts of Medicare</a:t>
            </a:r>
          </a:p>
        </p:txBody>
      </p:sp>
      <p:pic>
        <p:nvPicPr>
          <p:cNvPr id="10" name="Picture 9" descr="A black and white logo&#10;&#10;Description automatically generated">
            <a:extLst>
              <a:ext uri="{FF2B5EF4-FFF2-40B4-BE49-F238E27FC236}">
                <a16:creationId xmlns:a16="http://schemas.microsoft.com/office/drawing/2014/main" id="{62E658C4-DF7E-5E51-65F6-13C79ED52AB3}"/>
              </a:ext>
            </a:extLst>
          </p:cNvPr>
          <p:cNvPicPr>
            <a:picLocks noChangeAspect="1"/>
          </p:cNvPicPr>
          <p:nvPr/>
        </p:nvPicPr>
        <p:blipFill rotWithShape="1">
          <a:blip r:embed="rId8">
            <a:extLst>
              <a:ext uri="{28A0092B-C50C-407E-A947-70E740481C1C}">
                <a14:useLocalDpi xmlns:a14="http://schemas.microsoft.com/office/drawing/2010/main" val="0"/>
              </a:ext>
            </a:extLst>
          </a:blip>
          <a:srcRect l="4527" r="8154"/>
          <a:stretch/>
        </p:blipFill>
        <p:spPr>
          <a:xfrm>
            <a:off x="8461743" y="384048"/>
            <a:ext cx="3176987" cy="1187250"/>
          </a:xfrm>
          <a:prstGeom prst="rect">
            <a:avLst/>
          </a:prstGeom>
        </p:spPr>
      </p:pic>
    </p:spTree>
    <p:extLst>
      <p:ext uri="{BB962C8B-B14F-4D97-AF65-F5344CB8AC3E}">
        <p14:creationId xmlns:p14="http://schemas.microsoft.com/office/powerpoint/2010/main" val="4023333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logo&#10;&#10;Description automatically generated">
            <a:extLst>
              <a:ext uri="{FF2B5EF4-FFF2-40B4-BE49-F238E27FC236}">
                <a16:creationId xmlns:a16="http://schemas.microsoft.com/office/drawing/2014/main" id="{8BA1E212-5FF0-B3F0-C24E-A595628065AD}"/>
              </a:ext>
            </a:extLst>
          </p:cNvPr>
          <p:cNvPicPr>
            <a:picLocks noChangeAspect="1"/>
          </p:cNvPicPr>
          <p:nvPr/>
        </p:nvPicPr>
        <p:blipFill rotWithShape="1">
          <a:blip r:embed="rId3">
            <a:extLst>
              <a:ext uri="{28A0092B-C50C-407E-A947-70E740481C1C}">
                <a14:useLocalDpi xmlns:a14="http://schemas.microsoft.com/office/drawing/2010/main" val="0"/>
              </a:ext>
            </a:extLst>
          </a:blip>
          <a:srcRect l="4527" r="8154"/>
          <a:stretch/>
        </p:blipFill>
        <p:spPr>
          <a:xfrm>
            <a:off x="8461743" y="384048"/>
            <a:ext cx="3176987" cy="1187250"/>
          </a:xfrm>
          <a:prstGeom prst="rect">
            <a:avLst/>
          </a:prstGeom>
        </p:spPr>
      </p:pic>
      <p:sp>
        <p:nvSpPr>
          <p:cNvPr id="10" name="Title 1">
            <a:extLst>
              <a:ext uri="{FF2B5EF4-FFF2-40B4-BE49-F238E27FC236}">
                <a16:creationId xmlns:a16="http://schemas.microsoft.com/office/drawing/2014/main" id="{504FCD14-F096-D127-ABC9-C676002A20F6}"/>
              </a:ext>
            </a:extLst>
          </p:cNvPr>
          <p:cNvSpPr>
            <a:spLocks noGrp="1"/>
          </p:cNvSpPr>
          <p:nvPr>
            <p:ph type="title"/>
          </p:nvPr>
        </p:nvSpPr>
        <p:spPr>
          <a:xfrm>
            <a:off x="838200" y="908516"/>
            <a:ext cx="10515600" cy="1325563"/>
          </a:xfrm>
        </p:spPr>
        <p:txBody>
          <a:bodyPr/>
          <a:lstStyle/>
          <a:p>
            <a:r>
              <a:rPr lang="en-US" sz="3600" b="1" dirty="0">
                <a:solidFill>
                  <a:srgbClr val="50A0A0"/>
                </a:solidFill>
              </a:rPr>
              <a:t>Your Medicare Choices</a:t>
            </a:r>
          </a:p>
        </p:txBody>
      </p:sp>
      <p:pic>
        <p:nvPicPr>
          <p:cNvPr id="13" name="Picture 12">
            <a:extLst>
              <a:ext uri="{FF2B5EF4-FFF2-40B4-BE49-F238E27FC236}">
                <a16:creationId xmlns:a16="http://schemas.microsoft.com/office/drawing/2014/main" id="{647F19DD-8C4A-8E37-E9BB-A9832F5CFC4B}"/>
              </a:ext>
            </a:extLst>
          </p:cNvPr>
          <p:cNvPicPr>
            <a:picLocks noChangeAspect="1"/>
          </p:cNvPicPr>
          <p:nvPr/>
        </p:nvPicPr>
        <p:blipFill>
          <a:blip r:embed="rId4"/>
          <a:stretch>
            <a:fillRect/>
          </a:stretch>
        </p:blipFill>
        <p:spPr>
          <a:xfrm>
            <a:off x="1678274" y="1571297"/>
            <a:ext cx="8549459" cy="4850509"/>
          </a:xfrm>
          <a:prstGeom prst="rect">
            <a:avLst/>
          </a:prstGeom>
        </p:spPr>
      </p:pic>
    </p:spTree>
    <p:extLst>
      <p:ext uri="{BB962C8B-B14F-4D97-AF65-F5344CB8AC3E}">
        <p14:creationId xmlns:p14="http://schemas.microsoft.com/office/powerpoint/2010/main" val="2935809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4294967295"/>
          </p:nvPr>
        </p:nvSpPr>
        <p:spPr>
          <a:xfrm>
            <a:off x="776340" y="1933847"/>
            <a:ext cx="4814252" cy="3005583"/>
          </a:xfrm>
        </p:spPr>
        <p:txBody>
          <a:bodyPr anchor="ctr">
            <a:normAutofit/>
          </a:bodyPr>
          <a:lstStyle/>
          <a:p>
            <a:pPr marL="0" indent="0">
              <a:buNone/>
            </a:pPr>
            <a:r>
              <a:rPr lang="en-US" sz="2400" b="1" dirty="0"/>
              <a:t>Has Part A: Hospital Insurance</a:t>
            </a:r>
          </a:p>
          <a:p>
            <a:pPr lvl="1"/>
            <a:r>
              <a:rPr lang="en-US" sz="1800" dirty="0"/>
              <a:t>Hospital inpatient care</a:t>
            </a:r>
          </a:p>
          <a:p>
            <a:pPr lvl="1"/>
            <a:r>
              <a:rPr lang="en-US" sz="1800" dirty="0"/>
              <a:t>Skilled Nursing Facility</a:t>
            </a:r>
          </a:p>
          <a:p>
            <a:pPr lvl="1"/>
            <a:r>
              <a:rPr lang="en-US" sz="1800" dirty="0"/>
              <a:t>Home health care</a:t>
            </a:r>
          </a:p>
          <a:p>
            <a:pPr lvl="1"/>
            <a:r>
              <a:rPr lang="en-US" sz="1800" dirty="0"/>
              <a:t>Hospice care</a:t>
            </a:r>
          </a:p>
          <a:p>
            <a:pPr lvl="1">
              <a:buClr>
                <a:srgbClr val="262626"/>
              </a:buClr>
            </a:pPr>
            <a:r>
              <a:rPr lang="en-US" sz="1800" dirty="0"/>
              <a:t>$1,736 deductible  (2026)</a:t>
            </a:r>
            <a:endParaRPr lang="en-US" sz="1800" dirty="0">
              <a:solidFill>
                <a:srgbClr val="009999"/>
              </a:solidFill>
            </a:endParaRPr>
          </a:p>
        </p:txBody>
      </p:sp>
      <p:sp>
        <p:nvSpPr>
          <p:cNvPr id="5" name="TextBox 4">
            <a:extLst>
              <a:ext uri="{FF2B5EF4-FFF2-40B4-BE49-F238E27FC236}">
                <a16:creationId xmlns:a16="http://schemas.microsoft.com/office/drawing/2014/main" id="{567E2115-3B63-5D33-E3D6-1C92EE54CA7D}"/>
              </a:ext>
            </a:extLst>
          </p:cNvPr>
          <p:cNvSpPr txBox="1"/>
          <p:nvPr/>
        </p:nvSpPr>
        <p:spPr>
          <a:xfrm>
            <a:off x="474082" y="5580152"/>
            <a:ext cx="9576154" cy="369332"/>
          </a:xfrm>
          <a:prstGeom prst="rect">
            <a:avLst/>
          </a:prstGeom>
          <a:noFill/>
        </p:spPr>
        <p:txBody>
          <a:bodyPr wrap="square" rtlCol="0">
            <a:spAutoFit/>
          </a:bodyPr>
          <a:lstStyle/>
          <a:p>
            <a:r>
              <a:rPr lang="en-US" b="1" dirty="0">
                <a:solidFill>
                  <a:srgbClr val="FF0000"/>
                </a:solidFill>
              </a:rPr>
              <a:t>NOTE:</a:t>
            </a:r>
            <a:r>
              <a:rPr lang="en-US" b="1" dirty="0"/>
              <a:t> </a:t>
            </a:r>
            <a:r>
              <a:rPr lang="en-US" dirty="0"/>
              <a:t>Original Medicare DOES NOT cover vision, dental or hearing, or medications</a:t>
            </a:r>
          </a:p>
        </p:txBody>
      </p:sp>
      <p:pic>
        <p:nvPicPr>
          <p:cNvPr id="7" name="Picture 6" descr="A black and white logo&#10;&#10;Description automatically generated">
            <a:extLst>
              <a:ext uri="{FF2B5EF4-FFF2-40B4-BE49-F238E27FC236}">
                <a16:creationId xmlns:a16="http://schemas.microsoft.com/office/drawing/2014/main" id="{5606526B-881E-B6A6-2009-11866FDE705F}"/>
              </a:ext>
            </a:extLst>
          </p:cNvPr>
          <p:cNvPicPr>
            <a:picLocks noChangeAspect="1"/>
          </p:cNvPicPr>
          <p:nvPr/>
        </p:nvPicPr>
        <p:blipFill rotWithShape="1">
          <a:blip r:embed="rId3">
            <a:extLst>
              <a:ext uri="{28A0092B-C50C-407E-A947-70E740481C1C}">
                <a14:useLocalDpi xmlns:a14="http://schemas.microsoft.com/office/drawing/2010/main" val="0"/>
              </a:ext>
            </a:extLst>
          </a:blip>
          <a:srcRect l="4527" r="8154"/>
          <a:stretch/>
        </p:blipFill>
        <p:spPr>
          <a:xfrm>
            <a:off x="8461743" y="384048"/>
            <a:ext cx="3176987" cy="1187250"/>
          </a:xfrm>
          <a:prstGeom prst="rect">
            <a:avLst/>
          </a:prstGeom>
        </p:spPr>
      </p:pic>
      <p:sp>
        <p:nvSpPr>
          <p:cNvPr id="9" name="TextBox 8">
            <a:extLst>
              <a:ext uri="{FF2B5EF4-FFF2-40B4-BE49-F238E27FC236}">
                <a16:creationId xmlns:a16="http://schemas.microsoft.com/office/drawing/2014/main" id="{5163B4F1-9144-F6D4-02B3-6E60BE4F2679}"/>
              </a:ext>
            </a:extLst>
          </p:cNvPr>
          <p:cNvSpPr txBox="1"/>
          <p:nvPr/>
        </p:nvSpPr>
        <p:spPr>
          <a:xfrm>
            <a:off x="6096000" y="2095766"/>
            <a:ext cx="5542730" cy="2769989"/>
          </a:xfrm>
          <a:prstGeom prst="rect">
            <a:avLst/>
          </a:prstGeom>
          <a:noFill/>
        </p:spPr>
        <p:txBody>
          <a:bodyPr wrap="square">
            <a:spAutoFit/>
          </a:bodyPr>
          <a:lstStyle/>
          <a:p>
            <a:pPr marL="0" indent="0">
              <a:buNone/>
            </a:pPr>
            <a:r>
              <a:rPr lang="en-US" sz="2400" b="1" dirty="0"/>
              <a:t>Has Part B: Medical Insurance</a:t>
            </a:r>
          </a:p>
          <a:p>
            <a:pPr marL="0" indent="0">
              <a:buNone/>
            </a:pPr>
            <a:endParaRPr lang="en-US" sz="2400" b="1" dirty="0"/>
          </a:p>
          <a:p>
            <a:pPr marL="742950" lvl="1" indent="-285750">
              <a:buFont typeface="Arial" panose="020B0604020202020204" pitchFamily="34" charset="0"/>
              <a:buChar char="•"/>
            </a:pPr>
            <a:r>
              <a:rPr lang="en-US" sz="1800" dirty="0"/>
              <a:t>Doctor’s visits</a:t>
            </a:r>
          </a:p>
          <a:p>
            <a:pPr marL="742950" lvl="1" indent="-285750">
              <a:buFont typeface="Arial" panose="020B0604020202020204" pitchFamily="34" charset="0"/>
              <a:buChar char="•"/>
            </a:pPr>
            <a:r>
              <a:rPr lang="en-US" sz="1800" dirty="0"/>
              <a:t>Outpatient hospital services</a:t>
            </a:r>
          </a:p>
          <a:p>
            <a:pPr marL="742950" lvl="1" indent="-285750">
              <a:buFont typeface="Arial" panose="020B0604020202020204" pitchFamily="34" charset="0"/>
              <a:buChar char="•"/>
            </a:pPr>
            <a:r>
              <a:rPr lang="en-US" sz="1800" dirty="0"/>
              <a:t>Clinical lab tests</a:t>
            </a:r>
          </a:p>
          <a:p>
            <a:pPr marL="742950" lvl="1" indent="-285750">
              <a:buClr>
                <a:srgbClr val="262626"/>
              </a:buClr>
              <a:buFont typeface="Arial" panose="020B0604020202020204" pitchFamily="34" charset="0"/>
              <a:buChar char="•"/>
            </a:pPr>
            <a:r>
              <a:rPr lang="en-US" sz="1800" dirty="0"/>
              <a:t>Durable Medical Equipment</a:t>
            </a:r>
          </a:p>
          <a:p>
            <a:pPr marL="742950" lvl="1" indent="-285750">
              <a:buFont typeface="Arial" panose="020B0604020202020204" pitchFamily="34" charset="0"/>
              <a:buChar char="•"/>
            </a:pPr>
            <a:r>
              <a:rPr lang="en-US" sz="1800" dirty="0"/>
              <a:t>Preventive services</a:t>
            </a:r>
          </a:p>
          <a:p>
            <a:pPr marL="742950" lvl="1" indent="-285750">
              <a:buClr>
                <a:srgbClr val="262626"/>
              </a:buClr>
              <a:buFont typeface="Arial" panose="020B0604020202020204" pitchFamily="34" charset="0"/>
              <a:buChar char="•"/>
            </a:pPr>
            <a:r>
              <a:rPr lang="en-US" sz="1800" dirty="0"/>
              <a:t>$283 deductible  (2026)</a:t>
            </a:r>
            <a:endParaRPr lang="en-US" sz="1800" dirty="0">
              <a:solidFill>
                <a:srgbClr val="009999"/>
              </a:solidFill>
            </a:endParaRPr>
          </a:p>
          <a:p>
            <a:pPr marL="742950" lvl="1" indent="-285750">
              <a:buClr>
                <a:srgbClr val="262626"/>
              </a:buClr>
              <a:buFont typeface="Arial" panose="020B0604020202020204" pitchFamily="34" charset="0"/>
              <a:buChar char="•"/>
            </a:pPr>
            <a:r>
              <a:rPr lang="en-US" sz="1800" dirty="0"/>
              <a:t>$</a:t>
            </a:r>
            <a:r>
              <a:rPr lang="en-US" dirty="0"/>
              <a:t>202.90</a:t>
            </a:r>
            <a:r>
              <a:rPr lang="en-US" sz="1800" dirty="0"/>
              <a:t> monthly (2026)</a:t>
            </a:r>
            <a:endParaRPr lang="en-US" sz="1800" dirty="0">
              <a:solidFill>
                <a:srgbClr val="009999"/>
              </a:solidFill>
            </a:endParaRPr>
          </a:p>
        </p:txBody>
      </p:sp>
      <p:sp>
        <p:nvSpPr>
          <p:cNvPr id="10" name="Title 1">
            <a:extLst>
              <a:ext uri="{FF2B5EF4-FFF2-40B4-BE49-F238E27FC236}">
                <a16:creationId xmlns:a16="http://schemas.microsoft.com/office/drawing/2014/main" id="{83E7F4A9-5423-C37E-A8C7-C28AC3F23450}"/>
              </a:ext>
            </a:extLst>
          </p:cNvPr>
          <p:cNvSpPr txBox="1">
            <a:spLocks/>
          </p:cNvSpPr>
          <p:nvPr/>
        </p:nvSpPr>
        <p:spPr>
          <a:xfrm>
            <a:off x="838200" y="908516"/>
            <a:ext cx="10515600" cy="1325563"/>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solidFill>
                  <a:srgbClr val="50A0A0"/>
                </a:solidFill>
              </a:rPr>
              <a:t>Original Medicare (Parts A &amp;B)</a:t>
            </a:r>
          </a:p>
        </p:txBody>
      </p:sp>
      <p:pic>
        <p:nvPicPr>
          <p:cNvPr id="12" name="Graphic 11" descr="Hospital with solid fill">
            <a:extLst>
              <a:ext uri="{FF2B5EF4-FFF2-40B4-BE49-F238E27FC236}">
                <a16:creationId xmlns:a16="http://schemas.microsoft.com/office/drawing/2014/main" id="{23A703D0-B652-0A95-0DF9-684C1F961E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72933" y="3185050"/>
            <a:ext cx="914400" cy="914400"/>
          </a:xfrm>
          <a:prstGeom prst="rect">
            <a:avLst/>
          </a:prstGeom>
        </p:spPr>
      </p:pic>
      <p:pic>
        <p:nvPicPr>
          <p:cNvPr id="14" name="Graphic 13" descr="Doctor female with solid fill">
            <a:extLst>
              <a:ext uri="{FF2B5EF4-FFF2-40B4-BE49-F238E27FC236}">
                <a16:creationId xmlns:a16="http://schemas.microsoft.com/office/drawing/2014/main" id="{80F45D96-DC74-B69B-EE70-77B5A23CA67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46267" y="2787134"/>
            <a:ext cx="914400" cy="914400"/>
          </a:xfrm>
          <a:prstGeom prst="rect">
            <a:avLst/>
          </a:prstGeom>
        </p:spPr>
      </p:pic>
    </p:spTree>
    <p:extLst>
      <p:ext uri="{BB962C8B-B14F-4D97-AF65-F5344CB8AC3E}">
        <p14:creationId xmlns:p14="http://schemas.microsoft.com/office/powerpoint/2010/main" val="3742261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white logo&#10;&#10;Description automatically generated">
            <a:extLst>
              <a:ext uri="{FF2B5EF4-FFF2-40B4-BE49-F238E27FC236}">
                <a16:creationId xmlns:a16="http://schemas.microsoft.com/office/drawing/2014/main" id="{10B59666-9747-DC4C-07BC-3EE805507A4A}"/>
              </a:ext>
            </a:extLst>
          </p:cNvPr>
          <p:cNvPicPr>
            <a:picLocks noChangeAspect="1"/>
          </p:cNvPicPr>
          <p:nvPr/>
        </p:nvPicPr>
        <p:blipFill rotWithShape="1">
          <a:blip r:embed="rId3">
            <a:extLst>
              <a:ext uri="{28A0092B-C50C-407E-A947-70E740481C1C}">
                <a14:useLocalDpi xmlns:a14="http://schemas.microsoft.com/office/drawing/2010/main" val="0"/>
              </a:ext>
            </a:extLst>
          </a:blip>
          <a:srcRect l="4527" r="8154"/>
          <a:stretch/>
        </p:blipFill>
        <p:spPr>
          <a:xfrm>
            <a:off x="7755467" y="209204"/>
            <a:ext cx="3942191" cy="1473209"/>
          </a:xfrm>
          <a:prstGeom prst="rect">
            <a:avLst/>
          </a:prstGeom>
        </p:spPr>
      </p:pic>
      <p:sp>
        <p:nvSpPr>
          <p:cNvPr id="7" name="Content Placeholder 6">
            <a:extLst>
              <a:ext uri="{FF2B5EF4-FFF2-40B4-BE49-F238E27FC236}">
                <a16:creationId xmlns:a16="http://schemas.microsoft.com/office/drawing/2014/main" id="{A10D8697-BEA9-C3B6-6869-7E53F3C769E8}"/>
              </a:ext>
            </a:extLst>
          </p:cNvPr>
          <p:cNvSpPr>
            <a:spLocks noGrp="1"/>
          </p:cNvSpPr>
          <p:nvPr>
            <p:ph idx="1"/>
          </p:nvPr>
        </p:nvSpPr>
        <p:spPr>
          <a:xfrm>
            <a:off x="778933" y="1828800"/>
            <a:ext cx="5267523" cy="4593828"/>
          </a:xfrm>
        </p:spPr>
        <p:txBody>
          <a:bodyPr>
            <a:normAutofit lnSpcReduction="10000"/>
          </a:bodyPr>
          <a:lstStyle/>
          <a:p>
            <a:pPr lvl="0" rtl="0"/>
            <a:r>
              <a:rPr lang="en-US" sz="2100" dirty="0"/>
              <a:t>Optional Medicare prescription drug coverage</a:t>
            </a:r>
            <a:r>
              <a:rPr lang="en-US" sz="2100" dirty="0">
                <a:latin typeface="Century Gothic" panose="020B0502020202020204"/>
              </a:rPr>
              <a:t> </a:t>
            </a:r>
            <a:endParaRPr lang="en-US" sz="2100" dirty="0"/>
          </a:p>
          <a:p>
            <a:pPr lvl="0"/>
            <a:r>
              <a:rPr lang="en-US" sz="2100" dirty="0"/>
              <a:t>Provided by private insurance companies</a:t>
            </a:r>
          </a:p>
          <a:p>
            <a:pPr lvl="0"/>
            <a:r>
              <a:rPr lang="en-US" sz="2100" dirty="0"/>
              <a:t>You must choose and join plan</a:t>
            </a:r>
          </a:p>
          <a:p>
            <a:pPr lvl="0"/>
            <a:r>
              <a:rPr lang="en-US" sz="2100" dirty="0"/>
              <a:t>Plans have formularies (lists of covered drugs)</a:t>
            </a:r>
          </a:p>
          <a:p>
            <a:pPr lvl="0"/>
            <a:r>
              <a:rPr lang="en-US" sz="2100" dirty="0"/>
              <a:t>You pay the drug plan a monthly premium</a:t>
            </a:r>
          </a:p>
          <a:p>
            <a:pPr lvl="0" rtl="0"/>
            <a:r>
              <a:rPr lang="en-US" sz="2100" dirty="0"/>
              <a:t>You</a:t>
            </a:r>
            <a:r>
              <a:rPr lang="en-US" sz="2100" dirty="0">
                <a:latin typeface="Century Gothic" panose="020B0502020202020204"/>
              </a:rPr>
              <a:t> </a:t>
            </a:r>
            <a:r>
              <a:rPr lang="en-US" sz="2100" dirty="0">
                <a:latin typeface="+mj-lt"/>
              </a:rPr>
              <a:t>may have </a:t>
            </a:r>
            <a:r>
              <a:rPr lang="en-US" sz="2100" dirty="0"/>
              <a:t>deductibles and copayments</a:t>
            </a:r>
          </a:p>
        </p:txBody>
      </p:sp>
      <p:sp>
        <p:nvSpPr>
          <p:cNvPr id="12" name="Title 1">
            <a:extLst>
              <a:ext uri="{FF2B5EF4-FFF2-40B4-BE49-F238E27FC236}">
                <a16:creationId xmlns:a16="http://schemas.microsoft.com/office/drawing/2014/main" id="{C660BB97-6CC5-FA29-A7EC-33374019425F}"/>
              </a:ext>
            </a:extLst>
          </p:cNvPr>
          <p:cNvSpPr txBox="1">
            <a:spLocks/>
          </p:cNvSpPr>
          <p:nvPr/>
        </p:nvSpPr>
        <p:spPr>
          <a:xfrm>
            <a:off x="778933" y="807362"/>
            <a:ext cx="10515600" cy="1325563"/>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solidFill>
                  <a:srgbClr val="50A0A0"/>
                </a:solidFill>
              </a:rPr>
              <a:t>What is Part D?</a:t>
            </a:r>
          </a:p>
        </p:txBody>
      </p:sp>
      <p:pic>
        <p:nvPicPr>
          <p:cNvPr id="14" name="Picture 13" descr="Stocked pharmacy shelves">
            <a:extLst>
              <a:ext uri="{FF2B5EF4-FFF2-40B4-BE49-F238E27FC236}">
                <a16:creationId xmlns:a16="http://schemas.microsoft.com/office/drawing/2014/main" id="{BCBD9667-468F-26A5-42F5-A54B7606E6D4}"/>
              </a:ext>
            </a:extLst>
          </p:cNvPr>
          <p:cNvPicPr>
            <a:picLocks noChangeAspect="1"/>
          </p:cNvPicPr>
          <p:nvPr/>
        </p:nvPicPr>
        <p:blipFill>
          <a:blip r:embed="rId4"/>
          <a:stretch>
            <a:fillRect/>
          </a:stretch>
        </p:blipFill>
        <p:spPr>
          <a:xfrm>
            <a:off x="6240837" y="1828800"/>
            <a:ext cx="5688695" cy="4436533"/>
          </a:xfrm>
          <a:prstGeom prst="rect">
            <a:avLst/>
          </a:prstGeom>
        </p:spPr>
      </p:pic>
    </p:spTree>
    <p:extLst>
      <p:ext uri="{BB962C8B-B14F-4D97-AF65-F5344CB8AC3E}">
        <p14:creationId xmlns:p14="http://schemas.microsoft.com/office/powerpoint/2010/main" val="1692900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4" name="Content Placeholder 2">
            <a:extLst>
              <a:ext uri="{FF2B5EF4-FFF2-40B4-BE49-F238E27FC236}">
                <a16:creationId xmlns:a16="http://schemas.microsoft.com/office/drawing/2014/main" id="{6CF154F8-78AB-4395-90D0-D6E7639CA3E1}"/>
              </a:ext>
            </a:extLst>
          </p:cNvPr>
          <p:cNvGraphicFramePr>
            <a:graphicFrameLocks noGrp="1"/>
          </p:cNvGraphicFramePr>
          <p:nvPr>
            <p:ph idx="1"/>
            <p:extLst>
              <p:ext uri="{D42A27DB-BD31-4B8C-83A1-F6EECF244321}">
                <p14:modId xmlns:p14="http://schemas.microsoft.com/office/powerpoint/2010/main" val="3729720274"/>
              </p:ext>
            </p:extLst>
          </p:nvPr>
        </p:nvGraphicFramePr>
        <p:xfrm>
          <a:off x="551922" y="1654746"/>
          <a:ext cx="10268478" cy="49238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82A42A5A-7A59-A208-87F4-F1EC3428DC79}"/>
              </a:ext>
            </a:extLst>
          </p:cNvPr>
          <p:cNvSpPr>
            <a:spLocks noGrp="1"/>
          </p:cNvSpPr>
          <p:nvPr>
            <p:ph type="title"/>
          </p:nvPr>
        </p:nvSpPr>
        <p:spPr>
          <a:xfrm>
            <a:off x="551922" y="1006157"/>
            <a:ext cx="10515600" cy="1325563"/>
          </a:xfrm>
        </p:spPr>
        <p:txBody>
          <a:bodyPr/>
          <a:lstStyle/>
          <a:p>
            <a:r>
              <a:rPr lang="en-US" sz="3600" b="1" dirty="0">
                <a:solidFill>
                  <a:srgbClr val="50A0A0"/>
                </a:solidFill>
              </a:rPr>
              <a:t>Joining a Part D Plan</a:t>
            </a:r>
          </a:p>
        </p:txBody>
      </p:sp>
      <p:pic>
        <p:nvPicPr>
          <p:cNvPr id="10" name="Picture 9" descr="A black and white logo&#10;&#10;Description automatically generated">
            <a:extLst>
              <a:ext uri="{FF2B5EF4-FFF2-40B4-BE49-F238E27FC236}">
                <a16:creationId xmlns:a16="http://schemas.microsoft.com/office/drawing/2014/main" id="{2154E952-EB1F-BB44-5890-E4B7DE231D2F}"/>
              </a:ext>
            </a:extLst>
          </p:cNvPr>
          <p:cNvPicPr>
            <a:picLocks noChangeAspect="1"/>
          </p:cNvPicPr>
          <p:nvPr/>
        </p:nvPicPr>
        <p:blipFill rotWithShape="1">
          <a:blip r:embed="rId8">
            <a:extLst>
              <a:ext uri="{28A0092B-C50C-407E-A947-70E740481C1C}">
                <a14:useLocalDpi xmlns:a14="http://schemas.microsoft.com/office/drawing/2010/main" val="0"/>
              </a:ext>
            </a:extLst>
          </a:blip>
          <a:srcRect l="4527" r="8154"/>
          <a:stretch/>
        </p:blipFill>
        <p:spPr>
          <a:xfrm>
            <a:off x="8461743" y="384048"/>
            <a:ext cx="3176987" cy="1187250"/>
          </a:xfrm>
          <a:prstGeom prst="rect">
            <a:avLst/>
          </a:prstGeom>
        </p:spPr>
      </p:pic>
    </p:spTree>
    <p:extLst>
      <p:ext uri="{BB962C8B-B14F-4D97-AF65-F5344CB8AC3E}">
        <p14:creationId xmlns:p14="http://schemas.microsoft.com/office/powerpoint/2010/main" val="2889368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and white logo&#10;&#10;Description automatically generated">
            <a:extLst>
              <a:ext uri="{FF2B5EF4-FFF2-40B4-BE49-F238E27FC236}">
                <a16:creationId xmlns:a16="http://schemas.microsoft.com/office/drawing/2014/main" id="{0943653A-FB72-2271-266D-10471C7D2FE1}"/>
              </a:ext>
            </a:extLst>
          </p:cNvPr>
          <p:cNvPicPr>
            <a:picLocks noChangeAspect="1"/>
          </p:cNvPicPr>
          <p:nvPr/>
        </p:nvPicPr>
        <p:blipFill rotWithShape="1">
          <a:blip r:embed="rId3">
            <a:extLst>
              <a:ext uri="{28A0092B-C50C-407E-A947-70E740481C1C}">
                <a14:useLocalDpi xmlns:a14="http://schemas.microsoft.com/office/drawing/2010/main" val="0"/>
              </a:ext>
            </a:extLst>
          </a:blip>
          <a:srcRect l="4527" r="8154"/>
          <a:stretch/>
        </p:blipFill>
        <p:spPr>
          <a:xfrm>
            <a:off x="8489904" y="29383"/>
            <a:ext cx="3176987" cy="1187250"/>
          </a:xfrm>
          <a:prstGeom prst="rect">
            <a:avLst/>
          </a:prstGeom>
        </p:spPr>
      </p:pic>
      <p:sp>
        <p:nvSpPr>
          <p:cNvPr id="9" name="Title 1">
            <a:extLst>
              <a:ext uri="{FF2B5EF4-FFF2-40B4-BE49-F238E27FC236}">
                <a16:creationId xmlns:a16="http://schemas.microsoft.com/office/drawing/2014/main" id="{CCE4BA11-11A8-2B7F-F9D6-937B7ECA1F24}"/>
              </a:ext>
            </a:extLst>
          </p:cNvPr>
          <p:cNvSpPr txBox="1">
            <a:spLocks/>
          </p:cNvSpPr>
          <p:nvPr/>
        </p:nvSpPr>
        <p:spPr>
          <a:xfrm>
            <a:off x="525109" y="495401"/>
            <a:ext cx="10515600" cy="1325563"/>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solidFill>
                  <a:srgbClr val="50A0A0"/>
                </a:solidFill>
              </a:rPr>
              <a:t>What is Medigap?</a:t>
            </a:r>
          </a:p>
        </p:txBody>
      </p:sp>
      <p:sp>
        <p:nvSpPr>
          <p:cNvPr id="10" name="Text Placeholder 5">
            <a:extLst>
              <a:ext uri="{FF2B5EF4-FFF2-40B4-BE49-F238E27FC236}">
                <a16:creationId xmlns:a16="http://schemas.microsoft.com/office/drawing/2014/main" id="{4BBE2E90-87B5-9737-C37D-E18F9FFC86E4}"/>
              </a:ext>
            </a:extLst>
          </p:cNvPr>
          <p:cNvSpPr txBox="1">
            <a:spLocks/>
          </p:cNvSpPr>
          <p:nvPr/>
        </p:nvSpPr>
        <p:spPr>
          <a:xfrm>
            <a:off x="525109" y="1366185"/>
            <a:ext cx="4007708" cy="1988227"/>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Policies sold by private companies</a:t>
            </a:r>
          </a:p>
          <a:p>
            <a:pPr lvl="0"/>
            <a:r>
              <a:rPr lang="en-US" dirty="0"/>
              <a:t>Fills the gaps in Original Medicare</a:t>
            </a:r>
            <a:r>
              <a:rPr lang="en-US" dirty="0">
                <a:latin typeface="Century Gothic" panose="020B0502020202020204"/>
              </a:rPr>
              <a:t> </a:t>
            </a:r>
          </a:p>
          <a:p>
            <a:pPr lvl="1">
              <a:buFont typeface="Courier New" panose="02070309020205020404" pitchFamily="49" charset="0"/>
              <a:buChar char="o"/>
            </a:pPr>
            <a:r>
              <a:rPr lang="en-US" dirty="0"/>
              <a:t>Deductibles, coinsurance, copayments</a:t>
            </a:r>
            <a:r>
              <a:rPr lang="en-US" dirty="0">
                <a:latin typeface="Century Gothic" panose="020B0502020202020204"/>
              </a:rPr>
              <a:t> </a:t>
            </a:r>
            <a:endParaRPr lang="en-US" dirty="0"/>
          </a:p>
          <a:p>
            <a:pPr lvl="0"/>
            <a:r>
              <a:rPr lang="en-US" dirty="0"/>
              <a:t>All plans with same letter have same coverage</a:t>
            </a:r>
          </a:p>
          <a:p>
            <a:pPr lvl="1">
              <a:buFont typeface="Courier New" panose="02070309020205020404" pitchFamily="49" charset="0"/>
              <a:buChar char="o"/>
            </a:pPr>
            <a:r>
              <a:rPr lang="en-US" dirty="0">
                <a:latin typeface="Century Gothic" panose="020B0502020202020204"/>
              </a:rPr>
              <a:t>Costs</a:t>
            </a:r>
            <a:r>
              <a:rPr lang="en-US" dirty="0"/>
              <a:t> are the </a:t>
            </a:r>
            <a:r>
              <a:rPr lang="en-US" dirty="0">
                <a:latin typeface="Century Gothic" panose="020B0502020202020204"/>
              </a:rPr>
              <a:t>major difference</a:t>
            </a:r>
            <a:endParaRPr lang="en-US" dirty="0"/>
          </a:p>
          <a:p>
            <a:r>
              <a:rPr lang="en-US" dirty="0"/>
              <a:t>Not all plans are offered to people under 65 with a disability</a:t>
            </a:r>
          </a:p>
          <a:p>
            <a:pPr marL="457200" indent="-457200">
              <a:buFont typeface="+mj-lt"/>
              <a:buAutoNum type="arabicPeriod"/>
            </a:pPr>
            <a:endParaRPr lang="en-US" dirty="0"/>
          </a:p>
        </p:txBody>
      </p:sp>
      <p:pic>
        <p:nvPicPr>
          <p:cNvPr id="15" name="Picture 14">
            <a:extLst>
              <a:ext uri="{FF2B5EF4-FFF2-40B4-BE49-F238E27FC236}">
                <a16:creationId xmlns:a16="http://schemas.microsoft.com/office/drawing/2014/main" id="{12004D07-A7D9-96E4-9397-925F3DD897A0}"/>
              </a:ext>
            </a:extLst>
          </p:cNvPr>
          <p:cNvPicPr>
            <a:picLocks noChangeAspect="1"/>
          </p:cNvPicPr>
          <p:nvPr/>
        </p:nvPicPr>
        <p:blipFill>
          <a:blip r:embed="rId4"/>
          <a:stretch>
            <a:fillRect/>
          </a:stretch>
        </p:blipFill>
        <p:spPr>
          <a:xfrm>
            <a:off x="4532817" y="1216633"/>
            <a:ext cx="7218916" cy="5310420"/>
          </a:xfrm>
          <a:prstGeom prst="rect">
            <a:avLst/>
          </a:prstGeom>
        </p:spPr>
      </p:pic>
    </p:spTree>
    <p:extLst>
      <p:ext uri="{BB962C8B-B14F-4D97-AF65-F5344CB8AC3E}">
        <p14:creationId xmlns:p14="http://schemas.microsoft.com/office/powerpoint/2010/main" val="2100712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1383564" y="348865"/>
            <a:ext cx="9718111" cy="1576446"/>
          </a:xfrm>
        </p:spPr>
        <p:txBody>
          <a:bodyPr anchor="ctr">
            <a:normAutofit/>
          </a:bodyPr>
          <a:lstStyle/>
          <a:p>
            <a:pPr fontAlgn="auto">
              <a:spcAft>
                <a:spcPts val="0"/>
              </a:spcAft>
              <a:defRPr/>
            </a:pPr>
            <a:r>
              <a:rPr lang="en-US" sz="4000" dirty="0">
                <a:solidFill>
                  <a:srgbClr val="FFFFFF"/>
                </a:solidFill>
              </a:rPr>
              <a:t>Part C  Medicare Advantage</a:t>
            </a:r>
          </a:p>
        </p:txBody>
      </p:sp>
      <p:graphicFrame>
        <p:nvGraphicFramePr>
          <p:cNvPr id="10" name="Content Placeholder 1">
            <a:extLst>
              <a:ext uri="{FF2B5EF4-FFF2-40B4-BE49-F238E27FC236}">
                <a16:creationId xmlns:a16="http://schemas.microsoft.com/office/drawing/2014/main" id="{A44A5F08-5266-479F-9654-915DB8EE7B69}"/>
              </a:ext>
            </a:extLst>
          </p:cNvPr>
          <p:cNvGraphicFramePr>
            <a:graphicFrameLocks noGrp="1"/>
          </p:cNvGraphicFramePr>
          <p:nvPr>
            <p:ph idx="1"/>
            <p:extLst>
              <p:ext uri="{D42A27DB-BD31-4B8C-83A1-F6EECF244321}">
                <p14:modId xmlns:p14="http://schemas.microsoft.com/office/powerpoint/2010/main" val="75923659"/>
              </p:ext>
            </p:extLst>
          </p:nvPr>
        </p:nvGraphicFramePr>
        <p:xfrm>
          <a:off x="710901" y="2272773"/>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AlternateContent xmlns:mc="http://schemas.openxmlformats.org/markup-compatibility/2006" xmlns:p14="http://schemas.microsoft.com/office/powerpoint/2010/main">
        <mc:Choice Requires="p14">
          <p:contentPart p14:bwMode="auto" r:id="rId8">
            <p14:nvContentPartPr>
              <p14:cNvPr id="2" name="Ink 1">
                <a:extLst>
                  <a:ext uri="{FF2B5EF4-FFF2-40B4-BE49-F238E27FC236}">
                    <a16:creationId xmlns:a16="http://schemas.microsoft.com/office/drawing/2014/main" id="{B28FA125-B12E-E5ED-A657-D0ECC4742710}"/>
                  </a:ext>
                </a:extLst>
              </p14:cNvPr>
              <p14:cNvContentPartPr/>
              <p14:nvPr/>
            </p14:nvContentPartPr>
            <p14:xfrm>
              <a:off x="5057973" y="1492733"/>
              <a:ext cx="360" cy="360"/>
            </p14:xfrm>
          </p:contentPart>
        </mc:Choice>
        <mc:Fallback xmlns="">
          <p:pic>
            <p:nvPicPr>
              <p:cNvPr id="2" name="Ink 1">
                <a:extLst>
                  <a:ext uri="{FF2B5EF4-FFF2-40B4-BE49-F238E27FC236}">
                    <a16:creationId xmlns:a16="http://schemas.microsoft.com/office/drawing/2014/main" id="{B28FA125-B12E-E5ED-A657-D0ECC4742710}"/>
                  </a:ext>
                </a:extLst>
              </p:cNvPr>
              <p:cNvPicPr/>
              <p:nvPr/>
            </p:nvPicPr>
            <p:blipFill>
              <a:blip r:embed="rId11"/>
              <a:stretch>
                <a:fillRect/>
              </a:stretch>
            </p:blipFill>
            <p:spPr>
              <a:xfrm>
                <a:off x="5048973" y="1483733"/>
                <a:ext cx="18000" cy="18000"/>
              </a:xfrm>
              <a:prstGeom prst="rect">
                <a:avLst/>
              </a:prstGeom>
            </p:spPr>
          </p:pic>
        </mc:Fallback>
      </mc:AlternateContent>
      <p:pic>
        <p:nvPicPr>
          <p:cNvPr id="7" name="Picture 6" descr="A black and white logo&#10;&#10;Description automatically generated">
            <a:extLst>
              <a:ext uri="{FF2B5EF4-FFF2-40B4-BE49-F238E27FC236}">
                <a16:creationId xmlns:a16="http://schemas.microsoft.com/office/drawing/2014/main" id="{D116BD73-D2A1-FDC2-5A6B-0064EF6E5180}"/>
              </a:ext>
            </a:extLst>
          </p:cNvPr>
          <p:cNvPicPr>
            <a:picLocks noChangeAspect="1"/>
          </p:cNvPicPr>
          <p:nvPr/>
        </p:nvPicPr>
        <p:blipFill rotWithShape="1">
          <a:blip r:embed="rId12">
            <a:extLst>
              <a:ext uri="{28A0092B-C50C-407E-A947-70E740481C1C}">
                <a14:useLocalDpi xmlns:a14="http://schemas.microsoft.com/office/drawing/2010/main" val="0"/>
              </a:ext>
            </a:extLst>
          </a:blip>
          <a:srcRect l="4527" r="8154"/>
          <a:stretch/>
        </p:blipFill>
        <p:spPr>
          <a:xfrm>
            <a:off x="8461743" y="384048"/>
            <a:ext cx="3176987" cy="1187250"/>
          </a:xfrm>
          <a:prstGeom prst="rect">
            <a:avLst/>
          </a:prstGeom>
        </p:spPr>
      </p:pic>
      <p:sp>
        <p:nvSpPr>
          <p:cNvPr id="9" name="Title 1">
            <a:extLst>
              <a:ext uri="{FF2B5EF4-FFF2-40B4-BE49-F238E27FC236}">
                <a16:creationId xmlns:a16="http://schemas.microsoft.com/office/drawing/2014/main" id="{2DAAB58C-E2DF-D395-F09B-3BC3DA8C53D2}"/>
              </a:ext>
            </a:extLst>
          </p:cNvPr>
          <p:cNvSpPr txBox="1">
            <a:spLocks/>
          </p:cNvSpPr>
          <p:nvPr/>
        </p:nvSpPr>
        <p:spPr>
          <a:xfrm>
            <a:off x="553270" y="1085523"/>
            <a:ext cx="10515600" cy="1325563"/>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solidFill>
                  <a:srgbClr val="50A0A0"/>
                </a:solidFill>
              </a:rPr>
              <a:t>What is Medicare Advantage?</a:t>
            </a:r>
          </a:p>
        </p:txBody>
      </p:sp>
    </p:spTree>
    <p:extLst>
      <p:ext uri="{BB962C8B-B14F-4D97-AF65-F5344CB8AC3E}">
        <p14:creationId xmlns:p14="http://schemas.microsoft.com/office/powerpoint/2010/main" val="4147148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logo&#10;&#10;Description automatically generated">
            <a:extLst>
              <a:ext uri="{FF2B5EF4-FFF2-40B4-BE49-F238E27FC236}">
                <a16:creationId xmlns:a16="http://schemas.microsoft.com/office/drawing/2014/main" id="{1CC377C0-BC78-8799-57B2-12995FBCA8F0}"/>
              </a:ext>
            </a:extLst>
          </p:cNvPr>
          <p:cNvPicPr>
            <a:picLocks noChangeAspect="1"/>
          </p:cNvPicPr>
          <p:nvPr/>
        </p:nvPicPr>
        <p:blipFill rotWithShape="1">
          <a:blip r:embed="rId3">
            <a:extLst>
              <a:ext uri="{28A0092B-C50C-407E-A947-70E740481C1C}">
                <a14:useLocalDpi xmlns:a14="http://schemas.microsoft.com/office/drawing/2010/main" val="0"/>
              </a:ext>
            </a:extLst>
          </a:blip>
          <a:srcRect l="4527" r="8154"/>
          <a:stretch/>
        </p:blipFill>
        <p:spPr>
          <a:xfrm>
            <a:off x="8775009" y="5430181"/>
            <a:ext cx="3176987" cy="1187250"/>
          </a:xfrm>
          <a:prstGeom prst="rect">
            <a:avLst/>
          </a:prstGeom>
        </p:spPr>
      </p:pic>
      <p:sp>
        <p:nvSpPr>
          <p:cNvPr id="7" name="Text Placeholder 5">
            <a:extLst>
              <a:ext uri="{FF2B5EF4-FFF2-40B4-BE49-F238E27FC236}">
                <a16:creationId xmlns:a16="http://schemas.microsoft.com/office/drawing/2014/main" id="{758906F9-9D22-E86F-66B4-9FA5C5728E6E}"/>
              </a:ext>
            </a:extLst>
          </p:cNvPr>
          <p:cNvSpPr txBox="1">
            <a:spLocks/>
          </p:cNvSpPr>
          <p:nvPr/>
        </p:nvSpPr>
        <p:spPr>
          <a:xfrm>
            <a:off x="408856" y="1773166"/>
            <a:ext cx="5983477" cy="1988227"/>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a:t>During </a:t>
            </a:r>
            <a:r>
              <a:rPr lang="en-US" b="1" dirty="0"/>
              <a:t>7-month initial enrollment period</a:t>
            </a:r>
          </a:p>
          <a:p>
            <a:r>
              <a:rPr lang="en-US" dirty="0"/>
              <a:t>Can join, drop or switch to another MA plan or Original Medicare (and add a Part D) during Annual Fall Open Enrollment</a:t>
            </a:r>
          </a:p>
          <a:p>
            <a:pPr lvl="1">
              <a:buFont typeface="Courier New" panose="02070309020205020404" pitchFamily="49" charset="0"/>
              <a:buChar char="o"/>
            </a:pPr>
            <a:r>
              <a:rPr lang="en-US" b="1" dirty="0"/>
              <a:t>October 15 – December 7 each year</a:t>
            </a:r>
          </a:p>
          <a:p>
            <a:pPr lvl="1">
              <a:buFont typeface="Courier New" panose="02070309020205020404" pitchFamily="49" charset="0"/>
              <a:buChar char="o"/>
            </a:pPr>
            <a:r>
              <a:rPr lang="en-US" b="1" dirty="0"/>
              <a:t>Coverage begins January 1</a:t>
            </a:r>
          </a:p>
          <a:p>
            <a:pPr marL="457200" lvl="2" indent="0">
              <a:buNone/>
            </a:pPr>
            <a:r>
              <a:rPr lang="en-US" b="1" dirty="0"/>
              <a:t>	or during Medicare Advantage Open Enrollment</a:t>
            </a:r>
          </a:p>
          <a:p>
            <a:pPr marL="457200" lvl="2" indent="0">
              <a:buNone/>
            </a:pPr>
            <a:r>
              <a:rPr lang="en-US" b="1" dirty="0"/>
              <a:t>January 1-March 31 of each year</a:t>
            </a:r>
          </a:p>
          <a:p>
            <a:pPr marL="457200" lvl="2" indent="0">
              <a:buNone/>
            </a:pPr>
            <a:r>
              <a:rPr lang="en-US" b="1" dirty="0"/>
              <a:t>Coverage beings the first day of the following month</a:t>
            </a:r>
          </a:p>
          <a:p>
            <a:endParaRPr lang="en-US" dirty="0"/>
          </a:p>
          <a:p>
            <a:pPr marL="0" indent="0">
              <a:buNone/>
            </a:pPr>
            <a:endParaRPr lang="en-US" dirty="0"/>
          </a:p>
          <a:p>
            <a:endParaRPr lang="en-US" dirty="0"/>
          </a:p>
          <a:p>
            <a:pPr lvl="0"/>
            <a:endParaRPr lang="en-US" dirty="0"/>
          </a:p>
        </p:txBody>
      </p:sp>
      <p:sp>
        <p:nvSpPr>
          <p:cNvPr id="8" name="Title 1">
            <a:extLst>
              <a:ext uri="{FF2B5EF4-FFF2-40B4-BE49-F238E27FC236}">
                <a16:creationId xmlns:a16="http://schemas.microsoft.com/office/drawing/2014/main" id="{4A8CF8B6-5D6C-43AE-444F-2A4E3B62BFAC}"/>
              </a:ext>
            </a:extLst>
          </p:cNvPr>
          <p:cNvSpPr txBox="1">
            <a:spLocks/>
          </p:cNvSpPr>
          <p:nvPr/>
        </p:nvSpPr>
        <p:spPr>
          <a:xfrm>
            <a:off x="653907" y="639627"/>
            <a:ext cx="10515600" cy="1325563"/>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solidFill>
                  <a:srgbClr val="50A0A0"/>
                </a:solidFill>
              </a:rPr>
              <a:t>Joining a Part C Medicare Advantage Plan</a:t>
            </a:r>
          </a:p>
        </p:txBody>
      </p:sp>
      <p:pic>
        <p:nvPicPr>
          <p:cNvPr id="19" name="Picture 18" descr="A person helping another person walk with a walker&#10;&#10;AI-generated content may be incorrect.">
            <a:extLst>
              <a:ext uri="{FF2B5EF4-FFF2-40B4-BE49-F238E27FC236}">
                <a16:creationId xmlns:a16="http://schemas.microsoft.com/office/drawing/2014/main" id="{9055098A-6CB6-0085-1183-DE87787EF9D2}"/>
              </a:ext>
            </a:extLst>
          </p:cNvPr>
          <p:cNvPicPr>
            <a:picLocks noChangeAspect="1"/>
          </p:cNvPicPr>
          <p:nvPr/>
        </p:nvPicPr>
        <p:blipFill>
          <a:blip r:embed="rId4"/>
          <a:srcRect l="27978"/>
          <a:stretch>
            <a:fillRect/>
          </a:stretch>
        </p:blipFill>
        <p:spPr>
          <a:xfrm>
            <a:off x="6392333" y="1590275"/>
            <a:ext cx="5233416" cy="3831336"/>
          </a:xfrm>
          <a:prstGeom prst="rect">
            <a:avLst/>
          </a:prstGeom>
        </p:spPr>
      </p:pic>
    </p:spTree>
    <p:extLst>
      <p:ext uri="{BB962C8B-B14F-4D97-AF65-F5344CB8AC3E}">
        <p14:creationId xmlns:p14="http://schemas.microsoft.com/office/powerpoint/2010/main" val="3172685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68143C-B41E-2768-2C39-3422C3C174DA}"/>
              </a:ext>
            </a:extLst>
          </p:cNvPr>
          <p:cNvSpPr>
            <a:spLocks noGrp="1"/>
          </p:cNvSpPr>
          <p:nvPr>
            <p:ph type="title"/>
          </p:nvPr>
        </p:nvSpPr>
        <p:spPr/>
        <p:txBody>
          <a:bodyPr vert="horz" lIns="91440" tIns="45720" rIns="91440" bIns="45720" rtlCol="0" anchor="t">
            <a:normAutofit/>
          </a:bodyPr>
          <a:lstStyle/>
          <a:p>
            <a:r>
              <a:rPr lang="en-US" u="sng" dirty="0">
                <a:solidFill>
                  <a:srgbClr val="50A0A0"/>
                </a:solidFill>
              </a:rPr>
              <a:t>M</a:t>
            </a:r>
            <a:r>
              <a:rPr lang="en-US" dirty="0">
                <a:solidFill>
                  <a:srgbClr val="50A0A0"/>
                </a:solidFill>
              </a:rPr>
              <a:t>edicare </a:t>
            </a:r>
            <a:r>
              <a:rPr lang="en-US" u="sng" dirty="0">
                <a:solidFill>
                  <a:srgbClr val="50A0A0"/>
                </a:solidFill>
              </a:rPr>
              <a:t>A</a:t>
            </a:r>
            <a:r>
              <a:rPr lang="en-US" dirty="0">
                <a:solidFill>
                  <a:srgbClr val="50A0A0"/>
                </a:solidFill>
              </a:rPr>
              <a:t>dvantage </a:t>
            </a:r>
            <a:br>
              <a:rPr lang="en-US" dirty="0">
                <a:solidFill>
                  <a:srgbClr val="50A0A0"/>
                </a:solidFill>
              </a:rPr>
            </a:br>
            <a:r>
              <a:rPr lang="en-US" u="sng" dirty="0">
                <a:solidFill>
                  <a:srgbClr val="50A0A0"/>
                </a:solidFill>
              </a:rPr>
              <a:t>S</a:t>
            </a:r>
            <a:r>
              <a:rPr lang="en-US" dirty="0">
                <a:solidFill>
                  <a:srgbClr val="50A0A0"/>
                </a:solidFill>
              </a:rPr>
              <a:t>pecial </a:t>
            </a:r>
            <a:r>
              <a:rPr lang="en-US" u="sng" dirty="0">
                <a:solidFill>
                  <a:srgbClr val="50A0A0"/>
                </a:solidFill>
              </a:rPr>
              <a:t>N</a:t>
            </a:r>
            <a:r>
              <a:rPr lang="en-US" dirty="0">
                <a:solidFill>
                  <a:srgbClr val="50A0A0"/>
                </a:solidFill>
              </a:rPr>
              <a:t>eeds </a:t>
            </a:r>
            <a:r>
              <a:rPr lang="en-US" u="sng" dirty="0">
                <a:solidFill>
                  <a:srgbClr val="50A0A0"/>
                </a:solidFill>
              </a:rPr>
              <a:t>P</a:t>
            </a:r>
            <a:r>
              <a:rPr lang="en-US" dirty="0">
                <a:solidFill>
                  <a:srgbClr val="50A0A0"/>
                </a:solidFill>
              </a:rPr>
              <a:t>lans (SNPs)</a:t>
            </a:r>
          </a:p>
        </p:txBody>
      </p:sp>
      <p:sp>
        <p:nvSpPr>
          <p:cNvPr id="4" name="Content Placeholder 3">
            <a:extLst>
              <a:ext uri="{FF2B5EF4-FFF2-40B4-BE49-F238E27FC236}">
                <a16:creationId xmlns:a16="http://schemas.microsoft.com/office/drawing/2014/main" id="{1651526D-56F0-6D07-0D90-515D83C0E160}"/>
              </a:ext>
            </a:extLst>
          </p:cNvPr>
          <p:cNvSpPr>
            <a:spLocks noGrp="1"/>
          </p:cNvSpPr>
          <p:nvPr>
            <p:ph sz="half" idx="1"/>
          </p:nvPr>
        </p:nvSpPr>
        <p:spPr>
          <a:xfrm>
            <a:off x="778932" y="2003424"/>
            <a:ext cx="10417629" cy="4177243"/>
          </a:xfrm>
        </p:spPr>
        <p:txBody>
          <a:bodyPr vert="horz" lIns="91440" tIns="45720" rIns="91440" bIns="45720" rtlCol="0" anchor="t">
            <a:normAutofit/>
          </a:bodyPr>
          <a:lstStyle/>
          <a:p>
            <a:r>
              <a:rPr lang="en-US" dirty="0"/>
              <a:t>SNPs or </a:t>
            </a:r>
            <a:r>
              <a:rPr lang="en-US" b="1" dirty="0"/>
              <a:t>Special Plans </a:t>
            </a:r>
            <a:r>
              <a:rPr lang="en-US" dirty="0"/>
              <a:t>are PPOs and HMOs  that may offer more benefits (and at possibly a lower cost) to Medicare beneficiaries.</a:t>
            </a:r>
          </a:p>
          <a:p>
            <a:r>
              <a:rPr lang="en-US" dirty="0"/>
              <a:t>There are plans for people with lower incomes, called </a:t>
            </a:r>
            <a:r>
              <a:rPr lang="en-US" b="1" dirty="0"/>
              <a:t>D-SNPs</a:t>
            </a:r>
            <a:r>
              <a:rPr lang="en-US" dirty="0"/>
              <a:t> (for </a:t>
            </a:r>
            <a:r>
              <a:rPr lang="en-US" b="1" u="sng" dirty="0"/>
              <a:t>D</a:t>
            </a:r>
            <a:r>
              <a:rPr lang="en-US" dirty="0"/>
              <a:t>ually enrolled Medicare and Medicaid beneficiaries)</a:t>
            </a:r>
          </a:p>
          <a:p>
            <a:r>
              <a:rPr lang="en-US" dirty="0"/>
              <a:t>There are plans for people with certain chronic conditions, called </a:t>
            </a:r>
            <a:r>
              <a:rPr lang="en-US" b="1" dirty="0"/>
              <a:t>C-SNPs</a:t>
            </a:r>
          </a:p>
          <a:p>
            <a:pPr lvl="1"/>
            <a:r>
              <a:rPr lang="en-US" dirty="0"/>
              <a:t>Diabetes and Heart Disease, End-Stage Renal Diseases and HIV/AIDS are a few of the Chronic conditions where C-SNPs are available in Michigan</a:t>
            </a:r>
          </a:p>
          <a:p>
            <a:r>
              <a:rPr lang="en-US" dirty="0"/>
              <a:t>There are plans for people residing in institutions, who require a level of care provided by long term care facilities called </a:t>
            </a:r>
            <a:r>
              <a:rPr lang="en-US" b="1" dirty="0"/>
              <a:t>I-SNPs</a:t>
            </a:r>
          </a:p>
          <a:p>
            <a:pPr marL="457200" lvl="1" indent="0">
              <a:buNone/>
            </a:pPr>
            <a:endParaRPr lang="en-US" dirty="0"/>
          </a:p>
          <a:p>
            <a:pPr lvl="1"/>
            <a:endParaRPr lang="en-US" dirty="0"/>
          </a:p>
        </p:txBody>
      </p:sp>
      <p:pic>
        <p:nvPicPr>
          <p:cNvPr id="2" name="Picture 1" descr="A black and white logo&#10;&#10;Description automatically generated">
            <a:extLst>
              <a:ext uri="{FF2B5EF4-FFF2-40B4-BE49-F238E27FC236}">
                <a16:creationId xmlns:a16="http://schemas.microsoft.com/office/drawing/2014/main" id="{196EAB68-BD69-C98F-CA90-C0B53B308968}"/>
              </a:ext>
            </a:extLst>
          </p:cNvPr>
          <p:cNvPicPr>
            <a:picLocks noChangeAspect="1"/>
          </p:cNvPicPr>
          <p:nvPr/>
        </p:nvPicPr>
        <p:blipFill rotWithShape="1">
          <a:blip r:embed="rId4">
            <a:extLst>
              <a:ext uri="{28A0092B-C50C-407E-A947-70E740481C1C}">
                <a14:useLocalDpi xmlns:a14="http://schemas.microsoft.com/office/drawing/2010/main" val="0"/>
              </a:ext>
            </a:extLst>
          </a:blip>
          <a:srcRect l="4527" r="8154"/>
          <a:stretch/>
        </p:blipFill>
        <p:spPr>
          <a:xfrm>
            <a:off x="8461743" y="384048"/>
            <a:ext cx="3176987" cy="1187250"/>
          </a:xfrm>
          <a:prstGeom prst="rect">
            <a:avLst/>
          </a:prstGeom>
        </p:spPr>
      </p:pic>
    </p:spTree>
    <p:extLst>
      <p:ext uri="{BB962C8B-B14F-4D97-AF65-F5344CB8AC3E}">
        <p14:creationId xmlns:p14="http://schemas.microsoft.com/office/powerpoint/2010/main" val="2652954431"/>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4E1F2C0-2106-49C7-82B4-07E371D1C42A}"/>
              </a:ext>
            </a:extLst>
          </p:cNvPr>
          <p:cNvSpPr txBox="1"/>
          <p:nvPr/>
        </p:nvSpPr>
        <p:spPr>
          <a:xfrm>
            <a:off x="4318963" y="2400444"/>
            <a:ext cx="6922723" cy="4032241"/>
          </a:xfrm>
          <a:prstGeom prst="rect">
            <a:avLst/>
          </a:prstGeom>
        </p:spPr>
        <p:txBody>
          <a:bodyPr vert="horz" lIns="91440" tIns="45720" rIns="91440" bIns="45720" rtlCol="0">
            <a:normAutofit/>
          </a:bodyPr>
          <a:lstStyle/>
          <a:p>
            <a:pPr marL="342900" indent="-342900">
              <a:lnSpc>
                <a:spcPct val="90000"/>
              </a:lnSpc>
              <a:spcAft>
                <a:spcPts val="1200"/>
              </a:spcAft>
              <a:buFont typeface="Arial" panose="020B0604020202020204" pitchFamily="34" charset="0"/>
              <a:buChar char="•"/>
            </a:pPr>
            <a:r>
              <a:rPr lang="en-US" sz="2000" dirty="0"/>
              <a:t>Nonprofit with a wide variety of programs, services and supports to help older adults and their families in our 6-county region</a:t>
            </a:r>
          </a:p>
          <a:p>
            <a:pPr marL="342900" indent="-342900">
              <a:lnSpc>
                <a:spcPct val="90000"/>
              </a:lnSpc>
              <a:spcAft>
                <a:spcPts val="1200"/>
              </a:spcAft>
              <a:buFont typeface="Arial" panose="020B0604020202020204" pitchFamily="34" charset="0"/>
              <a:buChar char="•"/>
            </a:pPr>
            <a:r>
              <a:rPr lang="en-US" sz="2000" dirty="0"/>
              <a:t>Serve: Livingston, Macomb, Monroe, Oakland,  St. Clair and Washtenaw counties</a:t>
            </a:r>
          </a:p>
          <a:p>
            <a:pPr marL="342900" indent="-342900">
              <a:lnSpc>
                <a:spcPct val="90000"/>
              </a:lnSpc>
              <a:spcAft>
                <a:spcPts val="1200"/>
              </a:spcAft>
              <a:buFont typeface="Arial" panose="020B0604020202020204" pitchFamily="34" charset="0"/>
              <a:buChar char="•"/>
            </a:pPr>
            <a:r>
              <a:rPr lang="en-US" sz="2000" dirty="0"/>
              <a:t>Two separate Area Agencies on Aging serving SE Michigan designated for Wayne county</a:t>
            </a:r>
          </a:p>
        </p:txBody>
      </p:sp>
      <p:sp>
        <p:nvSpPr>
          <p:cNvPr id="2" name="TextBox 1">
            <a:extLst>
              <a:ext uri="{FF2B5EF4-FFF2-40B4-BE49-F238E27FC236}">
                <a16:creationId xmlns:a16="http://schemas.microsoft.com/office/drawing/2014/main" id="{5D303B97-8F0E-4B77-8705-E9D615AD15A7}"/>
              </a:ext>
            </a:extLst>
          </p:cNvPr>
          <p:cNvSpPr txBox="1"/>
          <p:nvPr/>
        </p:nvSpPr>
        <p:spPr>
          <a:xfrm>
            <a:off x="3544485" y="1447570"/>
            <a:ext cx="8032386" cy="646331"/>
          </a:xfrm>
          <a:prstGeom prst="rect">
            <a:avLst/>
          </a:prstGeom>
          <a:noFill/>
        </p:spPr>
        <p:txBody>
          <a:bodyPr wrap="square" rtlCol="0">
            <a:spAutoFit/>
          </a:bodyPr>
          <a:lstStyle/>
          <a:p>
            <a:pPr algn="ctr"/>
            <a:r>
              <a:rPr lang="en-US" sz="3600" b="1" dirty="0">
                <a:solidFill>
                  <a:srgbClr val="50A0A0"/>
                </a:solidFill>
              </a:rPr>
              <a:t>Helping Seniors and Their Families</a:t>
            </a:r>
          </a:p>
        </p:txBody>
      </p:sp>
      <p:cxnSp>
        <p:nvCxnSpPr>
          <p:cNvPr id="18" name="Straight Connector 17">
            <a:extLst>
              <a:ext uri="{FF2B5EF4-FFF2-40B4-BE49-F238E27FC236}">
                <a16:creationId xmlns:a16="http://schemas.microsoft.com/office/drawing/2014/main" id="{FC832DA4-61B2-4BE5-870B-856060C1820C}"/>
              </a:ext>
            </a:extLst>
          </p:cNvPr>
          <p:cNvCxnSpPr>
            <a:cxnSpLocks/>
          </p:cNvCxnSpPr>
          <p:nvPr/>
        </p:nvCxnSpPr>
        <p:spPr>
          <a:xfrm>
            <a:off x="3727449" y="2527510"/>
            <a:ext cx="0" cy="227309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ACB34E77-1FA7-4707-92BE-CC3BC81BF565}"/>
              </a:ext>
            </a:extLst>
          </p:cNvPr>
          <p:cNvSpPr txBox="1">
            <a:spLocks/>
          </p:cNvSpPr>
          <p:nvPr/>
        </p:nvSpPr>
        <p:spPr>
          <a:xfrm>
            <a:off x="950314" y="2018604"/>
            <a:ext cx="2250881" cy="3513852"/>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i="1">
                <a:solidFill>
                  <a:srgbClr val="50A0A0"/>
                </a:solidFill>
                <a:latin typeface="+mn-lt"/>
                <a:ea typeface="+mn-ea"/>
                <a:cs typeface="+mn-cs"/>
              </a:rPr>
              <a:t>AgeWays Nonprofit Senior Services</a:t>
            </a:r>
          </a:p>
        </p:txBody>
      </p:sp>
      <p:sp>
        <p:nvSpPr>
          <p:cNvPr id="15" name="Content Placeholder 2">
            <a:extLst>
              <a:ext uri="{FF2B5EF4-FFF2-40B4-BE49-F238E27FC236}">
                <a16:creationId xmlns:a16="http://schemas.microsoft.com/office/drawing/2014/main" id="{4394EA4D-0317-439A-AD24-E66BB2B06ED6}"/>
              </a:ext>
            </a:extLst>
          </p:cNvPr>
          <p:cNvSpPr txBox="1">
            <a:spLocks/>
          </p:cNvSpPr>
          <p:nvPr/>
        </p:nvSpPr>
        <p:spPr>
          <a:xfrm>
            <a:off x="2831250" y="5580674"/>
            <a:ext cx="3586393" cy="646331"/>
          </a:xfrm>
          <a:prstGeom prst="rect">
            <a:avLst/>
          </a:prstGeom>
        </p:spPr>
        <p:txBody>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buFont typeface="Arial" pitchFamily="34" charset="0"/>
              <a:buNone/>
            </a:pPr>
            <a:r>
              <a:rPr lang="en-US" sz="2800" b="1" dirty="0"/>
              <a:t>800-852-7795</a:t>
            </a:r>
          </a:p>
        </p:txBody>
      </p:sp>
      <p:sp>
        <p:nvSpPr>
          <p:cNvPr id="16" name="TextBox 15">
            <a:extLst>
              <a:ext uri="{FF2B5EF4-FFF2-40B4-BE49-F238E27FC236}">
                <a16:creationId xmlns:a16="http://schemas.microsoft.com/office/drawing/2014/main" id="{313DEC90-0A98-4410-A333-553067A56E4D}"/>
              </a:ext>
            </a:extLst>
          </p:cNvPr>
          <p:cNvSpPr txBox="1"/>
          <p:nvPr/>
        </p:nvSpPr>
        <p:spPr>
          <a:xfrm>
            <a:off x="6892135" y="5532456"/>
            <a:ext cx="4116826" cy="523220"/>
          </a:xfrm>
          <a:prstGeom prst="rect">
            <a:avLst/>
          </a:prstGeom>
          <a:noFill/>
        </p:spPr>
        <p:txBody>
          <a:bodyPr wrap="square">
            <a:spAutoFit/>
          </a:bodyPr>
          <a:lstStyle/>
          <a:p>
            <a:pPr marL="0" indent="0">
              <a:buNone/>
            </a:pPr>
            <a:r>
              <a:rPr lang="en-US" sz="2800" b="1" dirty="0">
                <a:latin typeface="+mn-lt"/>
              </a:rPr>
              <a:t>AgeWays.org</a:t>
            </a:r>
          </a:p>
        </p:txBody>
      </p:sp>
      <p:pic>
        <p:nvPicPr>
          <p:cNvPr id="3" name="Picture 2" descr="A black and white logo&#10;&#10;Description automatically generated">
            <a:extLst>
              <a:ext uri="{FF2B5EF4-FFF2-40B4-BE49-F238E27FC236}">
                <a16:creationId xmlns:a16="http://schemas.microsoft.com/office/drawing/2014/main" id="{8733DDDA-70F1-8994-263A-015C040AF366}"/>
              </a:ext>
            </a:extLst>
          </p:cNvPr>
          <p:cNvPicPr>
            <a:picLocks noChangeAspect="1"/>
          </p:cNvPicPr>
          <p:nvPr/>
        </p:nvPicPr>
        <p:blipFill rotWithShape="1">
          <a:blip r:embed="rId3">
            <a:extLst>
              <a:ext uri="{28A0092B-C50C-407E-A947-70E740481C1C}">
                <a14:useLocalDpi xmlns:a14="http://schemas.microsoft.com/office/drawing/2010/main" val="0"/>
              </a:ext>
            </a:extLst>
          </a:blip>
          <a:srcRect l="4527" r="8154"/>
          <a:stretch/>
        </p:blipFill>
        <p:spPr>
          <a:xfrm>
            <a:off x="323104" y="182618"/>
            <a:ext cx="3586397" cy="1340248"/>
          </a:xfrm>
          <a:prstGeom prst="rect">
            <a:avLst/>
          </a:prstGeom>
        </p:spPr>
      </p:pic>
      <p:pic>
        <p:nvPicPr>
          <p:cNvPr id="4" name="Graphic 3" descr="Speaker phone with solid fill">
            <a:extLst>
              <a:ext uri="{FF2B5EF4-FFF2-40B4-BE49-F238E27FC236}">
                <a16:creationId xmlns:a16="http://schemas.microsoft.com/office/drawing/2014/main" id="{A1228AA9-ABDA-D4BF-A750-ECE07D0932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12040" y="5300106"/>
            <a:ext cx="1023457" cy="1041763"/>
          </a:xfrm>
          <a:prstGeom prst="rect">
            <a:avLst/>
          </a:prstGeom>
        </p:spPr>
      </p:pic>
      <p:pic>
        <p:nvPicPr>
          <p:cNvPr id="6" name="Graphic 5" descr="Internet with solid fill">
            <a:extLst>
              <a:ext uri="{FF2B5EF4-FFF2-40B4-BE49-F238E27FC236}">
                <a16:creationId xmlns:a16="http://schemas.microsoft.com/office/drawing/2014/main" id="{5FBFBA5B-4502-0985-4D65-D27F994C3EF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90237" y="5209289"/>
            <a:ext cx="1201898" cy="1223396"/>
          </a:xfrm>
          <a:prstGeom prst="rect">
            <a:avLst/>
          </a:prstGeom>
        </p:spPr>
      </p:pic>
    </p:spTree>
    <p:extLst>
      <p:ext uri="{BB962C8B-B14F-4D97-AF65-F5344CB8AC3E}">
        <p14:creationId xmlns:p14="http://schemas.microsoft.com/office/powerpoint/2010/main" val="1044096886"/>
      </p:ext>
    </p:extLst>
  </p:cSld>
  <p:clrMapOvr>
    <a:masterClrMapping/>
  </p:clrMapOvr>
  <mc:AlternateContent xmlns:mc="http://schemas.openxmlformats.org/markup-compatibility/2006" xmlns:p14="http://schemas.microsoft.com/office/powerpoint/2010/main">
    <mc:Choice Requires="p14">
      <p:transition spd="slow" p14:dur="2000" advTm="30965"/>
    </mc:Choice>
    <mc:Fallback xmlns="">
      <p:transition spd="slow" advTm="3096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D445C37-C669-F6FD-9F53-BCD30D7CBE79}"/>
              </a:ext>
            </a:extLst>
          </p:cNvPr>
          <p:cNvSpPr>
            <a:spLocks noGrp="1"/>
          </p:cNvSpPr>
          <p:nvPr>
            <p:ph type="title"/>
          </p:nvPr>
        </p:nvSpPr>
        <p:spPr>
          <a:xfrm>
            <a:off x="868680" y="1476034"/>
            <a:ext cx="4714608" cy="1011916"/>
          </a:xfrm>
        </p:spPr>
        <p:txBody>
          <a:bodyPr>
            <a:normAutofit/>
          </a:bodyPr>
          <a:lstStyle/>
          <a:p>
            <a:pPr algn="ctr"/>
            <a:r>
              <a:rPr lang="en-US" sz="4800" dirty="0">
                <a:solidFill>
                  <a:schemeClr val="accent1"/>
                </a:solidFill>
              </a:rPr>
              <a:t>IMPORTANT!</a:t>
            </a:r>
          </a:p>
        </p:txBody>
      </p:sp>
      <p:sp>
        <p:nvSpPr>
          <p:cNvPr id="6" name="Footer Placeholder 5">
            <a:extLst>
              <a:ext uri="{FF2B5EF4-FFF2-40B4-BE49-F238E27FC236}">
                <a16:creationId xmlns:a16="http://schemas.microsoft.com/office/drawing/2014/main" id="{D652890F-5EF7-A64E-E985-E760E5871C3D}"/>
              </a:ext>
            </a:extLst>
          </p:cNvPr>
          <p:cNvSpPr>
            <a:spLocks noGrp="1"/>
          </p:cNvSpPr>
          <p:nvPr>
            <p:ph type="ftr" sz="quarter" idx="11"/>
          </p:nvPr>
        </p:nvSpPr>
        <p:spPr/>
        <p:txBody>
          <a:bodyPr/>
          <a:lstStyle/>
          <a:p>
            <a:r>
              <a:rPr lang="en-US"/>
              <a:t>
              </a:t>
            </a:r>
          </a:p>
        </p:txBody>
      </p:sp>
      <p:sp>
        <p:nvSpPr>
          <p:cNvPr id="9" name="TextBox 8">
            <a:extLst>
              <a:ext uri="{FF2B5EF4-FFF2-40B4-BE49-F238E27FC236}">
                <a16:creationId xmlns:a16="http://schemas.microsoft.com/office/drawing/2014/main" id="{E43676EE-9B59-AA9D-43F6-DE09B526B7E2}"/>
              </a:ext>
            </a:extLst>
          </p:cNvPr>
          <p:cNvSpPr txBox="1"/>
          <p:nvPr/>
        </p:nvSpPr>
        <p:spPr>
          <a:xfrm>
            <a:off x="0" y="2617565"/>
            <a:ext cx="11361682" cy="3046988"/>
          </a:xfrm>
          <a:prstGeom prst="rect">
            <a:avLst/>
          </a:prstGeom>
          <a:noFill/>
        </p:spPr>
        <p:txBody>
          <a:bodyPr wrap="square">
            <a:spAutoFit/>
          </a:bodyPr>
          <a:lstStyle/>
          <a:p>
            <a:pPr marL="457200" lvl="1" indent="0" algn="ctr">
              <a:buNone/>
            </a:pPr>
            <a:r>
              <a:rPr lang="en-US" sz="2400" dirty="0"/>
              <a:t> If one is interested in a SNP, it is very important that they </a:t>
            </a:r>
          </a:p>
          <a:p>
            <a:pPr marL="457200" lvl="1" indent="0" algn="ctr">
              <a:buNone/>
            </a:pPr>
            <a:r>
              <a:rPr lang="en-US" sz="2400" dirty="0"/>
              <a:t>educate themselves and talk to a counselor.   It can be </a:t>
            </a:r>
          </a:p>
          <a:p>
            <a:pPr marL="457200" lvl="1" indent="0" algn="ctr">
              <a:buNone/>
            </a:pPr>
            <a:r>
              <a:rPr lang="en-US" sz="2400" dirty="0"/>
              <a:t>complicated to navigate the myriad of programs and </a:t>
            </a:r>
          </a:p>
          <a:p>
            <a:pPr marL="457200" lvl="1" indent="0" algn="ctr">
              <a:buNone/>
            </a:pPr>
            <a:r>
              <a:rPr lang="en-US" sz="2400" dirty="0"/>
              <a:t>services that are available.  There are also strict rules </a:t>
            </a:r>
          </a:p>
          <a:p>
            <a:pPr marL="457200" lvl="1" indent="0" algn="ctr">
              <a:buNone/>
            </a:pPr>
            <a:r>
              <a:rPr lang="en-US" sz="2400" dirty="0"/>
              <a:t>about applying for, and changing plans that need to be </a:t>
            </a:r>
          </a:p>
          <a:p>
            <a:pPr marL="457200" lvl="1" indent="0" algn="ctr">
              <a:buNone/>
            </a:pPr>
            <a:r>
              <a:rPr lang="en-US" sz="2400" dirty="0"/>
              <a:t>understood and followed.  If they sign-up in error, they may </a:t>
            </a:r>
          </a:p>
          <a:p>
            <a:pPr marL="457200" lvl="1" indent="0" algn="ctr">
              <a:buNone/>
            </a:pPr>
            <a:r>
              <a:rPr lang="en-US" sz="2400" dirty="0"/>
              <a:t>find they have no coverage</a:t>
            </a:r>
          </a:p>
          <a:p>
            <a:pPr marL="457200" lvl="1" indent="0" algn="ctr">
              <a:buNone/>
            </a:pPr>
            <a:endParaRPr lang="en-US" sz="2400" dirty="0"/>
          </a:p>
        </p:txBody>
      </p:sp>
      <p:pic>
        <p:nvPicPr>
          <p:cNvPr id="2" name="Picture 1" descr="A black and white logo&#10;&#10;Description automatically generated">
            <a:extLst>
              <a:ext uri="{FF2B5EF4-FFF2-40B4-BE49-F238E27FC236}">
                <a16:creationId xmlns:a16="http://schemas.microsoft.com/office/drawing/2014/main" id="{F40B0366-1CE4-49B0-03F4-E1311B8FE565}"/>
              </a:ext>
            </a:extLst>
          </p:cNvPr>
          <p:cNvPicPr>
            <a:picLocks noChangeAspect="1"/>
          </p:cNvPicPr>
          <p:nvPr/>
        </p:nvPicPr>
        <p:blipFill rotWithShape="1">
          <a:blip r:embed="rId3">
            <a:extLst>
              <a:ext uri="{28A0092B-C50C-407E-A947-70E740481C1C}">
                <a14:useLocalDpi xmlns:a14="http://schemas.microsoft.com/office/drawing/2010/main" val="0"/>
              </a:ext>
            </a:extLst>
          </a:blip>
          <a:srcRect l="4527" r="8154"/>
          <a:stretch/>
        </p:blipFill>
        <p:spPr>
          <a:xfrm>
            <a:off x="8461743" y="384048"/>
            <a:ext cx="3176987" cy="1187250"/>
          </a:xfrm>
          <a:prstGeom prst="rect">
            <a:avLst/>
          </a:prstGeom>
        </p:spPr>
      </p:pic>
    </p:spTree>
    <p:extLst>
      <p:ext uri="{BB962C8B-B14F-4D97-AF65-F5344CB8AC3E}">
        <p14:creationId xmlns:p14="http://schemas.microsoft.com/office/powerpoint/2010/main" val="3709424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3D6D9-0A48-E4BB-55C3-70A9CF4EC5F7}"/>
              </a:ext>
            </a:extLst>
          </p:cNvPr>
          <p:cNvSpPr>
            <a:spLocks noGrp="1"/>
          </p:cNvSpPr>
          <p:nvPr>
            <p:ph type="title"/>
          </p:nvPr>
        </p:nvSpPr>
        <p:spPr/>
        <p:txBody>
          <a:bodyPr/>
          <a:lstStyle/>
          <a:p>
            <a:r>
              <a:rPr lang="en-US" dirty="0">
                <a:solidFill>
                  <a:schemeClr val="accent1"/>
                </a:solidFill>
              </a:rPr>
              <a:t>Making a choice between Original &amp; </a:t>
            </a:r>
            <a:br>
              <a:rPr lang="en-US" dirty="0">
                <a:solidFill>
                  <a:schemeClr val="accent1"/>
                </a:solidFill>
              </a:rPr>
            </a:br>
            <a:r>
              <a:rPr lang="en-US" dirty="0">
                <a:solidFill>
                  <a:schemeClr val="accent1"/>
                </a:solidFill>
              </a:rPr>
              <a:t>Medicare Advantage (MA) Plans</a:t>
            </a:r>
          </a:p>
        </p:txBody>
      </p:sp>
      <p:sp>
        <p:nvSpPr>
          <p:cNvPr id="3" name="Content Placeholder 2">
            <a:extLst>
              <a:ext uri="{FF2B5EF4-FFF2-40B4-BE49-F238E27FC236}">
                <a16:creationId xmlns:a16="http://schemas.microsoft.com/office/drawing/2014/main" id="{32B9CEC6-30F6-58C0-944B-C257151B44EC}"/>
              </a:ext>
            </a:extLst>
          </p:cNvPr>
          <p:cNvSpPr>
            <a:spLocks noGrp="1"/>
          </p:cNvSpPr>
          <p:nvPr>
            <p:ph idx="1"/>
          </p:nvPr>
        </p:nvSpPr>
        <p:spPr/>
        <p:txBody>
          <a:bodyPr>
            <a:normAutofit/>
          </a:bodyPr>
          <a:lstStyle/>
          <a:p>
            <a:r>
              <a:rPr lang="en-US" dirty="0"/>
              <a:t>A SHIP Counselor can be very instrumental in helping one make a choice between Original Medicare, adding a stand-alone Part D plan and possibly a supplement, or choosing a Medigap plan.  </a:t>
            </a:r>
          </a:p>
          <a:p>
            <a:r>
              <a:rPr lang="en-US" dirty="0"/>
              <a:t>There are pros and cons to each depending on one’s unique situation.</a:t>
            </a:r>
          </a:p>
          <a:p>
            <a:r>
              <a:rPr lang="en-US" dirty="0"/>
              <a:t>Examples:  </a:t>
            </a:r>
          </a:p>
          <a:p>
            <a:pPr marL="685800" lvl="1" indent="-457200">
              <a:buAutoNum type="arabicPeriod"/>
            </a:pPr>
            <a:r>
              <a:rPr lang="en-US" sz="2000" dirty="0"/>
              <a:t>Supplemental (Medigap) plans cost more up-front; however, if they are a big user of Medical care, they may end up paying more down the road for an MA plan</a:t>
            </a:r>
          </a:p>
          <a:p>
            <a:pPr marL="685800" lvl="1" indent="-457200">
              <a:buAutoNum type="arabicPeriod"/>
            </a:pPr>
            <a:r>
              <a:rPr lang="en-US" dirty="0"/>
              <a:t>Most MA plans offer extras in addition to Vision, Dental, and Hearing, such as gym memberships and over-the-counter debit card.</a:t>
            </a:r>
          </a:p>
          <a:p>
            <a:pPr marL="0" indent="0">
              <a:buNone/>
            </a:pPr>
            <a:r>
              <a:rPr lang="en-US" dirty="0"/>
              <a:t>A SHIP counselor will spend time learning about how one likes to access health care and what types of services are important to them.  From there, choices become easier. </a:t>
            </a:r>
          </a:p>
          <a:p>
            <a:pPr marL="457200" indent="-457200">
              <a:buAutoNum type="arabicPeriod"/>
            </a:pPr>
            <a:endParaRPr lang="en-US" dirty="0"/>
          </a:p>
        </p:txBody>
      </p:sp>
      <p:sp>
        <p:nvSpPr>
          <p:cNvPr id="4" name="Date Placeholder 3">
            <a:extLst>
              <a:ext uri="{FF2B5EF4-FFF2-40B4-BE49-F238E27FC236}">
                <a16:creationId xmlns:a16="http://schemas.microsoft.com/office/drawing/2014/main" id="{A244A648-4FA7-9C97-1529-F3205ED55D97}"/>
              </a:ext>
            </a:extLst>
          </p:cNvPr>
          <p:cNvSpPr>
            <a:spLocks noGrp="1"/>
          </p:cNvSpPr>
          <p:nvPr>
            <p:ph type="dt" sz="half" idx="10"/>
          </p:nvPr>
        </p:nvSpPr>
        <p:spPr/>
        <p:txBody>
          <a:bodyPr/>
          <a:lstStyle/>
          <a:p>
            <a:fld id="{6A3390F4-E823-4560-AF3F-233E06C5FBBC}" type="datetime1">
              <a:rPr lang="en-US" smtClean="0"/>
              <a:t>2/26/2026</a:t>
            </a:fld>
            <a:endParaRPr lang="en-US"/>
          </a:p>
        </p:txBody>
      </p:sp>
      <p:sp>
        <p:nvSpPr>
          <p:cNvPr id="5" name="Footer Placeholder 4">
            <a:extLst>
              <a:ext uri="{FF2B5EF4-FFF2-40B4-BE49-F238E27FC236}">
                <a16:creationId xmlns:a16="http://schemas.microsoft.com/office/drawing/2014/main" id="{2163E423-8C55-36AD-3FDF-204F197BFB51}"/>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A6313ED4-8E06-90A9-D488-4A669C0B3076}"/>
              </a:ext>
            </a:extLst>
          </p:cNvPr>
          <p:cNvSpPr>
            <a:spLocks noGrp="1"/>
          </p:cNvSpPr>
          <p:nvPr>
            <p:ph type="sldNum" sz="quarter" idx="12"/>
          </p:nvPr>
        </p:nvSpPr>
        <p:spPr/>
        <p:txBody>
          <a:bodyPr/>
          <a:lstStyle/>
          <a:p>
            <a:fld id="{CC057153-B650-4DEB-B370-79DDCFDCE934}" type="slidenum">
              <a:rPr lang="en-US" smtClean="0"/>
              <a:t>21</a:t>
            </a:fld>
            <a:endParaRPr lang="en-US"/>
          </a:p>
        </p:txBody>
      </p:sp>
    </p:spTree>
    <p:extLst>
      <p:ext uri="{BB962C8B-B14F-4D97-AF65-F5344CB8AC3E}">
        <p14:creationId xmlns:p14="http://schemas.microsoft.com/office/powerpoint/2010/main" val="1734619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25 Medicare Part D Program Compared to 2024, 2023, 2022, and 2021">
            <a:extLst>
              <a:ext uri="{FF2B5EF4-FFF2-40B4-BE49-F238E27FC236}">
                <a16:creationId xmlns:a16="http://schemas.microsoft.com/office/drawing/2014/main" id="{52C5572B-E1B3-CD3D-DE82-390CAD263E49}"/>
              </a:ext>
            </a:extLst>
          </p:cNvPr>
          <p:cNvPicPr>
            <a:picLocks noChangeAspect="1"/>
          </p:cNvPicPr>
          <p:nvPr/>
        </p:nvPicPr>
        <p:blipFill>
          <a:blip r:embed="rId3"/>
          <a:stretch>
            <a:fillRect/>
          </a:stretch>
        </p:blipFill>
        <p:spPr>
          <a:xfrm>
            <a:off x="1648508" y="1725553"/>
            <a:ext cx="7698691" cy="4731466"/>
          </a:xfrm>
          <a:prstGeom prst="rect">
            <a:avLst/>
          </a:prstGeom>
        </p:spPr>
      </p:pic>
      <p:sp>
        <p:nvSpPr>
          <p:cNvPr id="6" name="TextBox 5">
            <a:extLst>
              <a:ext uri="{FF2B5EF4-FFF2-40B4-BE49-F238E27FC236}">
                <a16:creationId xmlns:a16="http://schemas.microsoft.com/office/drawing/2014/main" id="{CE57F844-B1E4-4052-7159-72614FA93987}"/>
              </a:ext>
            </a:extLst>
          </p:cNvPr>
          <p:cNvSpPr txBox="1"/>
          <p:nvPr/>
        </p:nvSpPr>
        <p:spPr>
          <a:xfrm>
            <a:off x="6937113" y="3183069"/>
            <a:ext cx="29096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2026 </a:t>
            </a:r>
            <a:r>
              <a:rPr lang="en-US" dirty="0" err="1"/>
              <a:t>TrOOP</a:t>
            </a:r>
            <a:r>
              <a:rPr lang="en-US" dirty="0"/>
              <a:t>- $2,100.00</a:t>
            </a:r>
          </a:p>
        </p:txBody>
      </p:sp>
      <p:sp>
        <p:nvSpPr>
          <p:cNvPr id="3" name="TextBox 2">
            <a:extLst>
              <a:ext uri="{FF2B5EF4-FFF2-40B4-BE49-F238E27FC236}">
                <a16:creationId xmlns:a16="http://schemas.microsoft.com/office/drawing/2014/main" id="{30155B9B-FD21-1D75-5C3D-BB0EECB1E60A}"/>
              </a:ext>
            </a:extLst>
          </p:cNvPr>
          <p:cNvSpPr txBox="1"/>
          <p:nvPr/>
        </p:nvSpPr>
        <p:spPr>
          <a:xfrm>
            <a:off x="2995871" y="4685090"/>
            <a:ext cx="1364476" cy="369332"/>
          </a:xfrm>
          <a:prstGeom prst="rect">
            <a:avLst/>
          </a:prstGeom>
          <a:noFill/>
        </p:spPr>
        <p:txBody>
          <a:bodyPr wrap="none" rtlCol="0">
            <a:spAutoFit/>
          </a:bodyPr>
          <a:lstStyle/>
          <a:p>
            <a:r>
              <a:rPr lang="en-US" dirty="0"/>
              <a:t>2026-$615</a:t>
            </a:r>
          </a:p>
        </p:txBody>
      </p:sp>
      <p:pic>
        <p:nvPicPr>
          <p:cNvPr id="4" name="Picture 3" descr="A black and white logo&#10;&#10;Description automatically generated">
            <a:extLst>
              <a:ext uri="{FF2B5EF4-FFF2-40B4-BE49-F238E27FC236}">
                <a16:creationId xmlns:a16="http://schemas.microsoft.com/office/drawing/2014/main" id="{B476D58E-0A56-35BA-2107-09D99223EE03}"/>
              </a:ext>
            </a:extLst>
          </p:cNvPr>
          <p:cNvPicPr>
            <a:picLocks noChangeAspect="1"/>
          </p:cNvPicPr>
          <p:nvPr/>
        </p:nvPicPr>
        <p:blipFill rotWithShape="1">
          <a:blip r:embed="rId4">
            <a:extLst>
              <a:ext uri="{28A0092B-C50C-407E-A947-70E740481C1C}">
                <a14:useLocalDpi xmlns:a14="http://schemas.microsoft.com/office/drawing/2010/main" val="0"/>
              </a:ext>
            </a:extLst>
          </a:blip>
          <a:srcRect l="4527" r="8154"/>
          <a:stretch/>
        </p:blipFill>
        <p:spPr>
          <a:xfrm>
            <a:off x="8664943" y="206248"/>
            <a:ext cx="3176987" cy="1187250"/>
          </a:xfrm>
          <a:prstGeom prst="rect">
            <a:avLst/>
          </a:prstGeom>
        </p:spPr>
      </p:pic>
      <p:sp>
        <p:nvSpPr>
          <p:cNvPr id="9" name="Title 1">
            <a:extLst>
              <a:ext uri="{FF2B5EF4-FFF2-40B4-BE49-F238E27FC236}">
                <a16:creationId xmlns:a16="http://schemas.microsoft.com/office/drawing/2014/main" id="{9D7347AC-6C33-2CE7-6F02-CB155A736B6E}"/>
              </a:ext>
            </a:extLst>
          </p:cNvPr>
          <p:cNvSpPr txBox="1">
            <a:spLocks/>
          </p:cNvSpPr>
          <p:nvPr/>
        </p:nvSpPr>
        <p:spPr>
          <a:xfrm>
            <a:off x="726876" y="847348"/>
            <a:ext cx="10515600" cy="1325563"/>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solidFill>
                  <a:srgbClr val="50A0A0"/>
                </a:solidFill>
              </a:rPr>
              <a:t>2026 Medicare Part D Phases</a:t>
            </a:r>
          </a:p>
        </p:txBody>
      </p:sp>
    </p:spTree>
    <p:extLst>
      <p:ext uri="{BB962C8B-B14F-4D97-AF65-F5344CB8AC3E}">
        <p14:creationId xmlns:p14="http://schemas.microsoft.com/office/powerpoint/2010/main" val="2260925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E9C9AF-D387-D135-4DDB-0D0AE743A320}"/>
              </a:ext>
            </a:extLst>
          </p:cNvPr>
          <p:cNvSpPr>
            <a:spLocks noGrp="1"/>
          </p:cNvSpPr>
          <p:nvPr>
            <p:ph type="title"/>
          </p:nvPr>
        </p:nvSpPr>
        <p:spPr>
          <a:xfrm>
            <a:off x="1064339" y="1432076"/>
            <a:ext cx="9214884" cy="1073890"/>
          </a:xfrm>
        </p:spPr>
        <p:txBody>
          <a:bodyPr/>
          <a:lstStyle/>
          <a:p>
            <a:pPr algn="ctr"/>
            <a:r>
              <a:rPr lang="en-US" dirty="0">
                <a:solidFill>
                  <a:schemeClr val="accent1"/>
                </a:solidFill>
              </a:rPr>
              <a:t>IMPORTANT!</a:t>
            </a:r>
          </a:p>
        </p:txBody>
      </p:sp>
      <p:sp>
        <p:nvSpPr>
          <p:cNvPr id="6" name="Text Placeholder 5">
            <a:extLst>
              <a:ext uri="{FF2B5EF4-FFF2-40B4-BE49-F238E27FC236}">
                <a16:creationId xmlns:a16="http://schemas.microsoft.com/office/drawing/2014/main" id="{C0263531-5C1E-9A9F-B725-7F442466A388}"/>
              </a:ext>
            </a:extLst>
          </p:cNvPr>
          <p:cNvSpPr>
            <a:spLocks noGrp="1"/>
          </p:cNvSpPr>
          <p:nvPr>
            <p:ph type="body" idx="1"/>
          </p:nvPr>
        </p:nvSpPr>
        <p:spPr>
          <a:xfrm>
            <a:off x="1148316" y="4067052"/>
            <a:ext cx="9895367" cy="1988227"/>
          </a:xfrm>
        </p:spPr>
        <p:txBody>
          <a:bodyPr>
            <a:noAutofit/>
          </a:bodyPr>
          <a:lstStyle/>
          <a:p>
            <a:pPr marL="457200" indent="-457200">
              <a:buFont typeface="+mj-lt"/>
              <a:buAutoNum type="arabicPeriod"/>
            </a:pPr>
            <a:r>
              <a:rPr lang="en-US" dirty="0">
                <a:solidFill>
                  <a:schemeClr val="tx1"/>
                </a:solidFill>
              </a:rPr>
              <a:t>Only medications that are on </a:t>
            </a:r>
            <a:r>
              <a:rPr lang="en-US" dirty="0"/>
              <a:t>one’s</a:t>
            </a:r>
            <a:r>
              <a:rPr lang="en-US" dirty="0">
                <a:solidFill>
                  <a:schemeClr val="tx1"/>
                </a:solidFill>
              </a:rPr>
              <a:t> </a:t>
            </a:r>
            <a:r>
              <a:rPr lang="en-US" b="1" dirty="0">
                <a:solidFill>
                  <a:schemeClr val="tx1"/>
                </a:solidFill>
              </a:rPr>
              <a:t>plan formulary </a:t>
            </a:r>
            <a:r>
              <a:rPr lang="en-US" dirty="0">
                <a:solidFill>
                  <a:schemeClr val="tx1"/>
                </a:solidFill>
              </a:rPr>
              <a:t>count towards the $2,100 out-of-pocket.  Over-the-counter drugs do not count, nor do prescription medications purchased without going through your insurance (for example, </a:t>
            </a:r>
            <a:r>
              <a:rPr lang="en-US" dirty="0" err="1">
                <a:solidFill>
                  <a:schemeClr val="tx1"/>
                </a:solidFill>
              </a:rPr>
              <a:t>GoodRX</a:t>
            </a:r>
            <a:r>
              <a:rPr lang="en-US" dirty="0">
                <a:solidFill>
                  <a:schemeClr val="tx1"/>
                </a:solidFill>
              </a:rPr>
              <a:t>)—even if they are on the formulary</a:t>
            </a:r>
            <a:endParaRPr lang="en-US" dirty="0"/>
          </a:p>
          <a:p>
            <a:pPr marL="457200" indent="-457200">
              <a:buFont typeface="+mj-lt"/>
              <a:buAutoNum type="arabicPeriod"/>
            </a:pPr>
            <a:r>
              <a:rPr lang="en-US" dirty="0"/>
              <a:t>Plan Premiums </a:t>
            </a:r>
            <a:r>
              <a:rPr lang="en-US" b="1" dirty="0"/>
              <a:t>do not count towards </a:t>
            </a:r>
            <a:r>
              <a:rPr lang="en-US" dirty="0"/>
              <a:t>out-of-pocket expenses</a:t>
            </a:r>
          </a:p>
          <a:p>
            <a:pPr marL="457200" indent="-457200">
              <a:buFont typeface="+mj-lt"/>
              <a:buAutoNum type="arabicPeriod"/>
            </a:pPr>
            <a:r>
              <a:rPr lang="en-US" dirty="0"/>
              <a:t>Plans may choose to </a:t>
            </a:r>
            <a:r>
              <a:rPr lang="en-US" b="1" dirty="0"/>
              <a:t>not cover medications </a:t>
            </a:r>
            <a:r>
              <a:rPr lang="en-US" dirty="0"/>
              <a:t>that are prescribed for  “off-label”  use, even if the medication is on the formulary</a:t>
            </a:r>
          </a:p>
          <a:p>
            <a:pPr marL="457200" indent="-457200">
              <a:buFont typeface="+mj-lt"/>
              <a:buAutoNum type="arabicPeriod"/>
            </a:pPr>
            <a:endParaRPr lang="en-US" dirty="0">
              <a:solidFill>
                <a:schemeClr val="tx1"/>
              </a:solidFill>
            </a:endParaRPr>
          </a:p>
        </p:txBody>
      </p:sp>
      <p:sp>
        <p:nvSpPr>
          <p:cNvPr id="3" name="Footer Placeholder 2">
            <a:extLst>
              <a:ext uri="{FF2B5EF4-FFF2-40B4-BE49-F238E27FC236}">
                <a16:creationId xmlns:a16="http://schemas.microsoft.com/office/drawing/2014/main" id="{A04593D8-C496-7F12-BA4E-B33DC6D86456}"/>
              </a:ext>
            </a:extLst>
          </p:cNvPr>
          <p:cNvSpPr>
            <a:spLocks noGrp="1"/>
          </p:cNvSpPr>
          <p:nvPr>
            <p:ph type="ftr" sz="quarter" idx="11"/>
          </p:nvPr>
        </p:nvSpPr>
        <p:spPr/>
        <p:txBody>
          <a:bodyPr/>
          <a:lstStyle/>
          <a:p>
            <a:r>
              <a:rPr lang="en-US"/>
              <a:t>
              </a:t>
            </a:r>
          </a:p>
        </p:txBody>
      </p:sp>
      <p:pic>
        <p:nvPicPr>
          <p:cNvPr id="9" name="Picture 8" descr="A black and white logo&#10;&#10;Description automatically generated">
            <a:extLst>
              <a:ext uri="{FF2B5EF4-FFF2-40B4-BE49-F238E27FC236}">
                <a16:creationId xmlns:a16="http://schemas.microsoft.com/office/drawing/2014/main" id="{2F60FFFE-8D03-D8C3-064A-C2B666F11DB8}"/>
              </a:ext>
            </a:extLst>
          </p:cNvPr>
          <p:cNvPicPr>
            <a:picLocks noChangeAspect="1"/>
          </p:cNvPicPr>
          <p:nvPr/>
        </p:nvPicPr>
        <p:blipFill rotWithShape="1">
          <a:blip r:embed="rId3">
            <a:extLst>
              <a:ext uri="{28A0092B-C50C-407E-A947-70E740481C1C}">
                <a14:useLocalDpi xmlns:a14="http://schemas.microsoft.com/office/drawing/2010/main" val="0"/>
              </a:ext>
            </a:extLst>
          </a:blip>
          <a:srcRect l="4527" r="8154"/>
          <a:stretch/>
        </p:blipFill>
        <p:spPr>
          <a:xfrm>
            <a:off x="8461743" y="384048"/>
            <a:ext cx="3176987" cy="1187250"/>
          </a:xfrm>
          <a:prstGeom prst="rect">
            <a:avLst/>
          </a:prstGeom>
        </p:spPr>
      </p:pic>
    </p:spTree>
    <p:extLst>
      <p:ext uri="{BB962C8B-B14F-4D97-AF65-F5344CB8AC3E}">
        <p14:creationId xmlns:p14="http://schemas.microsoft.com/office/powerpoint/2010/main" val="39485114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AF221-33FE-AE12-81D1-354CE1221087}"/>
              </a:ext>
            </a:extLst>
          </p:cNvPr>
          <p:cNvSpPr>
            <a:spLocks noGrp="1"/>
          </p:cNvSpPr>
          <p:nvPr>
            <p:ph type="title"/>
          </p:nvPr>
        </p:nvSpPr>
        <p:spPr>
          <a:xfrm>
            <a:off x="769211" y="977673"/>
            <a:ext cx="7384189" cy="1132258"/>
          </a:xfrm>
        </p:spPr>
        <p:txBody>
          <a:bodyPr/>
          <a:lstStyle/>
          <a:p>
            <a:r>
              <a:rPr lang="en-US" dirty="0">
                <a:solidFill>
                  <a:srgbClr val="50A0A0"/>
                </a:solidFill>
              </a:rPr>
              <a:t>A Few Things to Consider For People Working Past Age 65</a:t>
            </a:r>
          </a:p>
        </p:txBody>
      </p:sp>
      <p:graphicFrame>
        <p:nvGraphicFramePr>
          <p:cNvPr id="20" name="Content Placeholder 2">
            <a:extLst>
              <a:ext uri="{FF2B5EF4-FFF2-40B4-BE49-F238E27FC236}">
                <a16:creationId xmlns:a16="http://schemas.microsoft.com/office/drawing/2014/main" id="{DAE1D258-BFC5-DA71-A28A-5967A74253F2}"/>
              </a:ext>
            </a:extLst>
          </p:cNvPr>
          <p:cNvGraphicFramePr>
            <a:graphicFrameLocks noGrp="1"/>
          </p:cNvGraphicFramePr>
          <p:nvPr>
            <p:ph idx="1"/>
            <p:extLst>
              <p:ext uri="{D42A27DB-BD31-4B8C-83A1-F6EECF244321}">
                <p14:modId xmlns:p14="http://schemas.microsoft.com/office/powerpoint/2010/main" val="3390232000"/>
              </p:ext>
            </p:extLst>
          </p:nvPr>
        </p:nvGraphicFramePr>
        <p:xfrm>
          <a:off x="904875" y="2409409"/>
          <a:ext cx="10058400" cy="3725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black and white logo&#10;&#10;Description automatically generated">
            <a:extLst>
              <a:ext uri="{FF2B5EF4-FFF2-40B4-BE49-F238E27FC236}">
                <a16:creationId xmlns:a16="http://schemas.microsoft.com/office/drawing/2014/main" id="{5421456F-8057-C438-6E40-DE91EA3CD1B0}"/>
              </a:ext>
            </a:extLst>
          </p:cNvPr>
          <p:cNvPicPr>
            <a:picLocks noChangeAspect="1"/>
          </p:cNvPicPr>
          <p:nvPr/>
        </p:nvPicPr>
        <p:blipFill rotWithShape="1">
          <a:blip r:embed="rId8">
            <a:extLst>
              <a:ext uri="{28A0092B-C50C-407E-A947-70E740481C1C}">
                <a14:useLocalDpi xmlns:a14="http://schemas.microsoft.com/office/drawing/2010/main" val="0"/>
              </a:ext>
            </a:extLst>
          </a:blip>
          <a:srcRect l="4527" r="8154"/>
          <a:stretch/>
        </p:blipFill>
        <p:spPr>
          <a:xfrm>
            <a:off x="8690343" y="217164"/>
            <a:ext cx="3176987" cy="1187250"/>
          </a:xfrm>
          <a:prstGeom prst="rect">
            <a:avLst/>
          </a:prstGeom>
        </p:spPr>
      </p:pic>
      <p:sp>
        <p:nvSpPr>
          <p:cNvPr id="5" name="TextBox 4">
            <a:extLst>
              <a:ext uri="{FF2B5EF4-FFF2-40B4-BE49-F238E27FC236}">
                <a16:creationId xmlns:a16="http://schemas.microsoft.com/office/drawing/2014/main" id="{11FEA3ED-3FF4-6FDD-9CE6-64E288DF4A5B}"/>
              </a:ext>
            </a:extLst>
          </p:cNvPr>
          <p:cNvSpPr txBox="1"/>
          <p:nvPr/>
        </p:nvSpPr>
        <p:spPr>
          <a:xfrm>
            <a:off x="904875" y="1162050"/>
            <a:ext cx="9210675"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927257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BCF00-E2B4-5345-ABEB-3E81FE0D9C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423A7F-2154-2078-E585-B6AA77F0FD5A}"/>
              </a:ext>
            </a:extLst>
          </p:cNvPr>
          <p:cNvSpPr>
            <a:spLocks noGrp="1"/>
          </p:cNvSpPr>
          <p:nvPr>
            <p:ph type="title"/>
          </p:nvPr>
        </p:nvSpPr>
        <p:spPr>
          <a:xfrm>
            <a:off x="769211" y="977673"/>
            <a:ext cx="7384189" cy="1132258"/>
          </a:xfrm>
        </p:spPr>
        <p:txBody>
          <a:bodyPr>
            <a:normAutofit fontScale="90000"/>
          </a:bodyPr>
          <a:lstStyle/>
          <a:p>
            <a:r>
              <a:rPr lang="en-US" dirty="0">
                <a:solidFill>
                  <a:srgbClr val="50A0A0"/>
                </a:solidFill>
              </a:rPr>
              <a:t>A Few Things to Consider if You Work Past Age 65 and Enrolling in Medicare</a:t>
            </a:r>
          </a:p>
        </p:txBody>
      </p:sp>
      <p:graphicFrame>
        <p:nvGraphicFramePr>
          <p:cNvPr id="20" name="Content Placeholder 2">
            <a:extLst>
              <a:ext uri="{FF2B5EF4-FFF2-40B4-BE49-F238E27FC236}">
                <a16:creationId xmlns:a16="http://schemas.microsoft.com/office/drawing/2014/main" id="{CEBD074F-1F35-02AC-F19F-8379F332293E}"/>
              </a:ext>
            </a:extLst>
          </p:cNvPr>
          <p:cNvGraphicFramePr>
            <a:graphicFrameLocks noGrp="1"/>
          </p:cNvGraphicFramePr>
          <p:nvPr>
            <p:ph idx="1"/>
            <p:extLst>
              <p:ext uri="{D42A27DB-BD31-4B8C-83A1-F6EECF244321}">
                <p14:modId xmlns:p14="http://schemas.microsoft.com/office/powerpoint/2010/main" val="1184830024"/>
              </p:ext>
            </p:extLst>
          </p:nvPr>
        </p:nvGraphicFramePr>
        <p:xfrm>
          <a:off x="910237" y="2443699"/>
          <a:ext cx="10058400" cy="3725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black and white logo&#10;&#10;Description automatically generated">
            <a:extLst>
              <a:ext uri="{FF2B5EF4-FFF2-40B4-BE49-F238E27FC236}">
                <a16:creationId xmlns:a16="http://schemas.microsoft.com/office/drawing/2014/main" id="{69848A6A-2E70-6D64-7B64-6C6D99C5663A}"/>
              </a:ext>
            </a:extLst>
          </p:cNvPr>
          <p:cNvPicPr>
            <a:picLocks noChangeAspect="1"/>
          </p:cNvPicPr>
          <p:nvPr/>
        </p:nvPicPr>
        <p:blipFill rotWithShape="1">
          <a:blip r:embed="rId8">
            <a:extLst>
              <a:ext uri="{28A0092B-C50C-407E-A947-70E740481C1C}">
                <a14:useLocalDpi xmlns:a14="http://schemas.microsoft.com/office/drawing/2010/main" val="0"/>
              </a:ext>
            </a:extLst>
          </a:blip>
          <a:srcRect l="4527" r="8154"/>
          <a:stretch/>
        </p:blipFill>
        <p:spPr>
          <a:xfrm>
            <a:off x="8690343" y="217164"/>
            <a:ext cx="3176987" cy="1187250"/>
          </a:xfrm>
          <a:prstGeom prst="rect">
            <a:avLst/>
          </a:prstGeom>
        </p:spPr>
      </p:pic>
    </p:spTree>
    <p:extLst>
      <p:ext uri="{BB962C8B-B14F-4D97-AF65-F5344CB8AC3E}">
        <p14:creationId xmlns:p14="http://schemas.microsoft.com/office/powerpoint/2010/main" val="911983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7F516-8D2D-0629-C47E-7DFC3C043C7B}"/>
              </a:ext>
            </a:extLst>
          </p:cNvPr>
          <p:cNvSpPr>
            <a:spLocks noGrp="1"/>
          </p:cNvSpPr>
          <p:nvPr>
            <p:ph type="title"/>
          </p:nvPr>
        </p:nvSpPr>
        <p:spPr/>
        <p:txBody>
          <a:bodyPr/>
          <a:lstStyle/>
          <a:p>
            <a:r>
              <a:rPr lang="en-US" dirty="0">
                <a:solidFill>
                  <a:schemeClr val="accent1"/>
                </a:solidFill>
              </a:rPr>
              <a:t>Who Pays First?</a:t>
            </a:r>
            <a:r>
              <a:rPr lang="en-US" dirty="0"/>
              <a:t>	</a:t>
            </a:r>
          </a:p>
        </p:txBody>
      </p:sp>
      <p:sp>
        <p:nvSpPr>
          <p:cNvPr id="3" name="Content Placeholder 2">
            <a:extLst>
              <a:ext uri="{FF2B5EF4-FFF2-40B4-BE49-F238E27FC236}">
                <a16:creationId xmlns:a16="http://schemas.microsoft.com/office/drawing/2014/main" id="{4FA1FCF8-9311-C599-83A5-C4BB784D4CB8}"/>
              </a:ext>
            </a:extLst>
          </p:cNvPr>
          <p:cNvSpPr>
            <a:spLocks noGrp="1"/>
          </p:cNvSpPr>
          <p:nvPr>
            <p:ph idx="1"/>
          </p:nvPr>
        </p:nvSpPr>
        <p:spPr>
          <a:xfrm>
            <a:off x="393191" y="1313196"/>
            <a:ext cx="10653579" cy="4593828"/>
          </a:xfrm>
        </p:spPr>
        <p:txBody>
          <a:bodyPr>
            <a:noAutofit/>
          </a:bodyPr>
          <a:lstStyle/>
          <a:p>
            <a:r>
              <a:rPr lang="en-US" sz="1600" b="1" dirty="0"/>
              <a:t>If you have retiree health coverage (like insurance from your or your spouse’s former employment). . . Medicare pays first. </a:t>
            </a:r>
          </a:p>
          <a:p>
            <a:r>
              <a:rPr lang="en-US" sz="1600" b="1" dirty="0"/>
              <a:t>If you’re 65 or older, have group health plan coverage based on your or your spouse’s current employment, and the employer has 20 or more employees. . . Your group health plan pays first. </a:t>
            </a:r>
          </a:p>
          <a:p>
            <a:r>
              <a:rPr lang="en-US" sz="1600" dirty="0"/>
              <a:t>If you’re 65 or older, have group health plan coverage based on your or your spouse’s current employment, and the employer has fewer than 20 employees. . . Medicare pays first. </a:t>
            </a:r>
          </a:p>
          <a:p>
            <a:r>
              <a:rPr lang="en-US" sz="1600" dirty="0"/>
              <a:t>If you’re under 65 and have a disability, have group health plan coverage based on your or a family member’s current employment, and the employer has 100 or more employees. . . Your group health plan pays first. </a:t>
            </a:r>
          </a:p>
          <a:p>
            <a:r>
              <a:rPr lang="en-US" sz="1600" dirty="0"/>
              <a:t>If you’re under 65 and have a disability, have group health plan coverage based on your or a family member’s current employment, and the employer has fewer than 100 employees. . . Medicare pays first. </a:t>
            </a:r>
          </a:p>
          <a:p>
            <a:r>
              <a:rPr lang="en-US" sz="1600" dirty="0"/>
              <a:t>If you have group health plan coverage based on your or a family member’s employment or former employment, and you’re eligible for Medicare because of End-Stage Renal Disease (ESRD) (permanent kidney failure requiring dialysis or a kidney transplant). . . Your group health plan will pay first for the first 30 months after you become eligible to sign up for Medicare. Medicare pays first after this 30-month period. </a:t>
            </a:r>
          </a:p>
        </p:txBody>
      </p:sp>
      <p:sp>
        <p:nvSpPr>
          <p:cNvPr id="4" name="Date Placeholder 3">
            <a:extLst>
              <a:ext uri="{FF2B5EF4-FFF2-40B4-BE49-F238E27FC236}">
                <a16:creationId xmlns:a16="http://schemas.microsoft.com/office/drawing/2014/main" id="{61B19E57-EE2C-8267-83AE-F8D8B5550998}"/>
              </a:ext>
            </a:extLst>
          </p:cNvPr>
          <p:cNvSpPr>
            <a:spLocks noGrp="1"/>
          </p:cNvSpPr>
          <p:nvPr>
            <p:ph type="dt" sz="half" idx="10"/>
          </p:nvPr>
        </p:nvSpPr>
        <p:spPr/>
        <p:txBody>
          <a:bodyPr/>
          <a:lstStyle/>
          <a:p>
            <a:fld id="{95F4CC8E-C2AF-4860-AC08-E15A21278FF2}" type="datetime1">
              <a:rPr lang="en-US" smtClean="0"/>
              <a:t>2/26/2026</a:t>
            </a:fld>
            <a:endParaRPr lang="en-US"/>
          </a:p>
        </p:txBody>
      </p:sp>
      <p:sp>
        <p:nvSpPr>
          <p:cNvPr id="5" name="Footer Placeholder 4">
            <a:extLst>
              <a:ext uri="{FF2B5EF4-FFF2-40B4-BE49-F238E27FC236}">
                <a16:creationId xmlns:a16="http://schemas.microsoft.com/office/drawing/2014/main" id="{0D2B3115-7866-C402-83DF-840D970E4529}"/>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3F583475-6DE4-A171-AEA4-981F1BF7C425}"/>
              </a:ext>
            </a:extLst>
          </p:cNvPr>
          <p:cNvSpPr>
            <a:spLocks noGrp="1"/>
          </p:cNvSpPr>
          <p:nvPr>
            <p:ph type="sldNum" sz="quarter" idx="12"/>
          </p:nvPr>
        </p:nvSpPr>
        <p:spPr/>
        <p:txBody>
          <a:bodyPr/>
          <a:lstStyle/>
          <a:p>
            <a:fld id="{CC057153-B650-4DEB-B370-79DDCFDCE934}" type="slidenum">
              <a:rPr lang="en-US" smtClean="0"/>
              <a:t>26</a:t>
            </a:fld>
            <a:endParaRPr lang="en-US"/>
          </a:p>
        </p:txBody>
      </p:sp>
    </p:spTree>
    <p:extLst>
      <p:ext uri="{BB962C8B-B14F-4D97-AF65-F5344CB8AC3E}">
        <p14:creationId xmlns:p14="http://schemas.microsoft.com/office/powerpoint/2010/main" val="4278604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DC31D-27A3-566A-F2DE-B48753D9565C}"/>
              </a:ext>
            </a:extLst>
          </p:cNvPr>
          <p:cNvSpPr>
            <a:spLocks noGrp="1"/>
          </p:cNvSpPr>
          <p:nvPr>
            <p:ph type="title"/>
          </p:nvPr>
        </p:nvSpPr>
        <p:spPr/>
        <p:txBody>
          <a:bodyPr/>
          <a:lstStyle/>
          <a:p>
            <a:r>
              <a:rPr lang="en-US" dirty="0">
                <a:solidFill>
                  <a:schemeClr val="accent1"/>
                </a:solidFill>
              </a:rPr>
              <a:t>COBRA and Medicare</a:t>
            </a:r>
          </a:p>
        </p:txBody>
      </p:sp>
      <p:sp>
        <p:nvSpPr>
          <p:cNvPr id="3" name="Content Placeholder 2">
            <a:extLst>
              <a:ext uri="{FF2B5EF4-FFF2-40B4-BE49-F238E27FC236}">
                <a16:creationId xmlns:a16="http://schemas.microsoft.com/office/drawing/2014/main" id="{65AF7F53-25BE-2724-EB5A-AA324DFE73D2}"/>
              </a:ext>
            </a:extLst>
          </p:cNvPr>
          <p:cNvSpPr>
            <a:spLocks noGrp="1"/>
          </p:cNvSpPr>
          <p:nvPr>
            <p:ph idx="1"/>
          </p:nvPr>
        </p:nvSpPr>
        <p:spPr>
          <a:xfrm>
            <a:off x="310897" y="786384"/>
            <a:ext cx="10735874" cy="5056632"/>
          </a:xfrm>
        </p:spPr>
        <p:txBody>
          <a:bodyPr>
            <a:normAutofit lnSpcReduction="10000"/>
          </a:bodyPr>
          <a:lstStyle/>
          <a:p>
            <a:pPr marL="0" indent="0">
              <a:buNone/>
            </a:pPr>
            <a:endParaRPr lang="en-US" dirty="0"/>
          </a:p>
          <a:p>
            <a:pPr marL="0" indent="0">
              <a:buNone/>
            </a:pPr>
            <a:r>
              <a:rPr lang="en-US" dirty="0"/>
              <a:t>COBRA is </a:t>
            </a:r>
            <a:r>
              <a:rPr lang="en-US" b="1" i="1" dirty="0"/>
              <a:t>not</a:t>
            </a:r>
            <a:r>
              <a:rPr lang="en-US" dirty="0"/>
              <a:t> considered “creditable coverage” for Medicare. </a:t>
            </a:r>
          </a:p>
          <a:p>
            <a:r>
              <a:rPr lang="en-US" dirty="0"/>
              <a:t>Individuals on COBRA MUST enroll in Medicare Part B within 8 months of turning 65 or they will face major penalties for the rest of their lives, regardless of whether or not they still have COBRA months remaining. </a:t>
            </a:r>
          </a:p>
          <a:p>
            <a:r>
              <a:rPr lang="en-US" dirty="0"/>
              <a:t>COBRA may be considered creditable coverage for Medicare Part D allowing a Special Enrollment Period of </a:t>
            </a:r>
            <a:r>
              <a:rPr lang="en-US" b="1" i="1" dirty="0"/>
              <a:t>exactly</a:t>
            </a:r>
            <a:r>
              <a:rPr lang="en-US" dirty="0"/>
              <a:t> 63 days to enroll without a lifelong penalty.</a:t>
            </a:r>
          </a:p>
          <a:p>
            <a:r>
              <a:rPr lang="en-US" dirty="0"/>
              <a:t>If one has Medicare and COBRA, Medicare pays primary</a:t>
            </a:r>
          </a:p>
          <a:p>
            <a:r>
              <a:rPr lang="en-US" dirty="0"/>
              <a:t>Medicare is generally significantly less expensive than COBRA</a:t>
            </a:r>
          </a:p>
          <a:p>
            <a:r>
              <a:rPr lang="en-US" dirty="0"/>
              <a:t>COBRA may be useful as secondary coverage to pay for:</a:t>
            </a:r>
          </a:p>
          <a:p>
            <a:pPr lvl="1"/>
            <a:r>
              <a:rPr lang="en-US" dirty="0"/>
              <a:t>Medicare deductibles and co-payments</a:t>
            </a:r>
          </a:p>
          <a:p>
            <a:pPr lvl="1"/>
            <a:r>
              <a:rPr lang="en-US" dirty="0"/>
              <a:t>Benefits </a:t>
            </a:r>
            <a:r>
              <a:rPr lang="en-US" dirty="0" err="1"/>
              <a:t>ot</a:t>
            </a:r>
            <a:r>
              <a:rPr lang="en-US" dirty="0"/>
              <a:t> covered by Medicare such as vision and dental</a:t>
            </a:r>
          </a:p>
          <a:p>
            <a:pPr lvl="1"/>
            <a:endParaRPr lang="en-US" dirty="0"/>
          </a:p>
        </p:txBody>
      </p:sp>
      <p:sp>
        <p:nvSpPr>
          <p:cNvPr id="4" name="Date Placeholder 3">
            <a:extLst>
              <a:ext uri="{FF2B5EF4-FFF2-40B4-BE49-F238E27FC236}">
                <a16:creationId xmlns:a16="http://schemas.microsoft.com/office/drawing/2014/main" id="{C045BDAA-4ECA-EA0C-34DD-7778D9FC3408}"/>
              </a:ext>
            </a:extLst>
          </p:cNvPr>
          <p:cNvSpPr>
            <a:spLocks noGrp="1"/>
          </p:cNvSpPr>
          <p:nvPr>
            <p:ph type="dt" sz="half" idx="10"/>
          </p:nvPr>
        </p:nvSpPr>
        <p:spPr/>
        <p:txBody>
          <a:bodyPr/>
          <a:lstStyle/>
          <a:p>
            <a:fld id="{E04D1356-59FE-4044-B230-C0455FEC627F}" type="datetime1">
              <a:rPr lang="en-US" smtClean="0"/>
              <a:t>2/26/2026</a:t>
            </a:fld>
            <a:endParaRPr lang="en-US"/>
          </a:p>
        </p:txBody>
      </p:sp>
      <p:sp>
        <p:nvSpPr>
          <p:cNvPr id="5" name="Footer Placeholder 4">
            <a:extLst>
              <a:ext uri="{FF2B5EF4-FFF2-40B4-BE49-F238E27FC236}">
                <a16:creationId xmlns:a16="http://schemas.microsoft.com/office/drawing/2014/main" id="{2B04B0BE-B806-905C-DEDF-789E2503548C}"/>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8D843C64-B97B-E09D-D289-969979968BDA}"/>
              </a:ext>
            </a:extLst>
          </p:cNvPr>
          <p:cNvSpPr>
            <a:spLocks noGrp="1"/>
          </p:cNvSpPr>
          <p:nvPr>
            <p:ph type="sldNum" sz="quarter" idx="12"/>
          </p:nvPr>
        </p:nvSpPr>
        <p:spPr/>
        <p:txBody>
          <a:bodyPr/>
          <a:lstStyle/>
          <a:p>
            <a:fld id="{CC057153-B650-4DEB-B370-79DDCFDCE934}" type="slidenum">
              <a:rPr lang="en-US" smtClean="0"/>
              <a:t>27</a:t>
            </a:fld>
            <a:endParaRPr lang="en-US"/>
          </a:p>
        </p:txBody>
      </p:sp>
      <p:sp>
        <p:nvSpPr>
          <p:cNvPr id="8" name="TextBox 7">
            <a:extLst>
              <a:ext uri="{FF2B5EF4-FFF2-40B4-BE49-F238E27FC236}">
                <a16:creationId xmlns:a16="http://schemas.microsoft.com/office/drawing/2014/main" id="{D94F4525-E7D7-33E6-1738-015EABB3B51D}"/>
              </a:ext>
            </a:extLst>
          </p:cNvPr>
          <p:cNvSpPr txBox="1"/>
          <p:nvPr/>
        </p:nvSpPr>
        <p:spPr>
          <a:xfrm>
            <a:off x="310897" y="5686344"/>
            <a:ext cx="10287980" cy="707886"/>
          </a:xfrm>
          <a:prstGeom prst="rect">
            <a:avLst/>
          </a:prstGeom>
          <a:noFill/>
        </p:spPr>
        <p:txBody>
          <a:bodyPr wrap="square">
            <a:spAutoFit/>
          </a:bodyPr>
          <a:lstStyle/>
          <a:p>
            <a:pPr marL="285750" indent="-285750">
              <a:buFont typeface="Arial" panose="020B0604020202020204" pitchFamily="34" charset="0"/>
              <a:buChar char="•"/>
            </a:pPr>
            <a:r>
              <a:rPr lang="en-US" sz="2000" dirty="0"/>
              <a:t>A spouse and dependents can generally remain on COBRA for up to 36 months whether or not the employee enrolls in Medicare.  </a:t>
            </a:r>
          </a:p>
        </p:txBody>
      </p:sp>
    </p:spTree>
    <p:extLst>
      <p:ext uri="{BB962C8B-B14F-4D97-AF65-F5344CB8AC3E}">
        <p14:creationId xmlns:p14="http://schemas.microsoft.com/office/powerpoint/2010/main" val="37545798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B47FC-B056-93A6-B3CE-5AB369686104}"/>
            </a:ext>
          </a:extLst>
        </p:cNvPr>
        <p:cNvGrpSpPr/>
        <p:nvPr/>
      </p:nvGrpSpPr>
      <p:grpSpPr>
        <a:xfrm>
          <a:off x="0" y="0"/>
          <a:ext cx="0" cy="0"/>
          <a:chOff x="0" y="0"/>
          <a:chExt cx="0" cy="0"/>
        </a:xfrm>
      </p:grpSpPr>
      <p:pic>
        <p:nvPicPr>
          <p:cNvPr id="3" name="Picture 2" descr="A black and white logo&#10;&#10;Description automatically generated">
            <a:extLst>
              <a:ext uri="{FF2B5EF4-FFF2-40B4-BE49-F238E27FC236}">
                <a16:creationId xmlns:a16="http://schemas.microsoft.com/office/drawing/2014/main" id="{749D1F77-DD88-D488-D3A3-2C4DDC30FADA}"/>
              </a:ext>
            </a:extLst>
          </p:cNvPr>
          <p:cNvPicPr>
            <a:picLocks noChangeAspect="1"/>
          </p:cNvPicPr>
          <p:nvPr/>
        </p:nvPicPr>
        <p:blipFill rotWithShape="1">
          <a:blip r:embed="rId3">
            <a:extLst>
              <a:ext uri="{28A0092B-C50C-407E-A947-70E740481C1C}">
                <a14:useLocalDpi xmlns:a14="http://schemas.microsoft.com/office/drawing/2010/main" val="0"/>
              </a:ext>
            </a:extLst>
          </a:blip>
          <a:srcRect l="4527" r="8154"/>
          <a:stretch/>
        </p:blipFill>
        <p:spPr>
          <a:xfrm>
            <a:off x="553270" y="5394449"/>
            <a:ext cx="3176987" cy="1187250"/>
          </a:xfrm>
          <a:prstGeom prst="rect">
            <a:avLst/>
          </a:prstGeom>
        </p:spPr>
      </p:pic>
      <p:sp>
        <p:nvSpPr>
          <p:cNvPr id="5" name="Title 1">
            <a:extLst>
              <a:ext uri="{FF2B5EF4-FFF2-40B4-BE49-F238E27FC236}">
                <a16:creationId xmlns:a16="http://schemas.microsoft.com/office/drawing/2014/main" id="{3571F6D1-138E-5935-E67D-C4272977E9BF}"/>
              </a:ext>
            </a:extLst>
          </p:cNvPr>
          <p:cNvSpPr txBox="1">
            <a:spLocks/>
          </p:cNvSpPr>
          <p:nvPr/>
        </p:nvSpPr>
        <p:spPr>
          <a:xfrm>
            <a:off x="553270" y="977673"/>
            <a:ext cx="11393197"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solidFill>
                  <a:srgbClr val="50A0A0"/>
                </a:solidFill>
              </a:rPr>
              <a:t>Health Savings Accounts (HSA)</a:t>
            </a:r>
          </a:p>
        </p:txBody>
      </p:sp>
      <p:sp>
        <p:nvSpPr>
          <p:cNvPr id="13" name="TextBox 12">
            <a:extLst>
              <a:ext uri="{FF2B5EF4-FFF2-40B4-BE49-F238E27FC236}">
                <a16:creationId xmlns:a16="http://schemas.microsoft.com/office/drawing/2014/main" id="{7F62E48C-D0A4-A652-F46C-B3EB04FD64BF}"/>
              </a:ext>
            </a:extLst>
          </p:cNvPr>
          <p:cNvSpPr txBox="1"/>
          <p:nvPr/>
        </p:nvSpPr>
        <p:spPr>
          <a:xfrm>
            <a:off x="737300" y="1720840"/>
            <a:ext cx="4147967" cy="3139321"/>
          </a:xfrm>
          <a:prstGeom prst="rect">
            <a:avLst/>
          </a:prstGeom>
          <a:noFill/>
        </p:spPr>
        <p:txBody>
          <a:bodyPr wrap="square">
            <a:spAutoFit/>
          </a:bodyPr>
          <a:lstStyle/>
          <a:p>
            <a:pPr marL="285750" lvl="0" indent="-285750">
              <a:buFont typeface="Arial" panose="020B0604020202020204" pitchFamily="34" charset="0"/>
              <a:buChar char="•"/>
            </a:pPr>
            <a:r>
              <a:rPr lang="en-US" sz="2200" dirty="0"/>
              <a:t>Accounts for individuals with high-deductible health plans (HDHPs) </a:t>
            </a:r>
          </a:p>
          <a:p>
            <a:pPr marL="285750" lvl="0" indent="-285750">
              <a:buFont typeface="Arial" panose="020B0604020202020204" pitchFamily="34" charset="0"/>
              <a:buChar char="•"/>
            </a:pPr>
            <a:r>
              <a:rPr lang="en-US" sz="2200" dirty="0"/>
              <a:t>Funds are not taxed to deposit or withdraw</a:t>
            </a:r>
          </a:p>
          <a:p>
            <a:pPr marL="285750" lvl="0" indent="-285750">
              <a:buFont typeface="Arial" panose="020B0604020202020204" pitchFamily="34" charset="0"/>
              <a:buChar char="•"/>
            </a:pPr>
            <a:r>
              <a:rPr lang="en-US" sz="2200" dirty="0"/>
              <a:t>In order to deposit you must have an HDHP and </a:t>
            </a:r>
            <a:r>
              <a:rPr lang="en-US" sz="2200" b="0" dirty="0"/>
              <a:t>have no other health insurance (including Medicare)</a:t>
            </a:r>
            <a:endParaRPr lang="en-US" sz="2200" dirty="0"/>
          </a:p>
        </p:txBody>
      </p:sp>
      <p:pic>
        <p:nvPicPr>
          <p:cNvPr id="17" name="Picture 16" descr="A person hugging a person in a kitchen&#10;&#10;AI-generated content may be incorrect.">
            <a:extLst>
              <a:ext uri="{FF2B5EF4-FFF2-40B4-BE49-F238E27FC236}">
                <a16:creationId xmlns:a16="http://schemas.microsoft.com/office/drawing/2014/main" id="{05EC885A-2C9C-D0D5-DDDE-E3A97E31BC03}"/>
              </a:ext>
            </a:extLst>
          </p:cNvPr>
          <p:cNvPicPr>
            <a:picLocks noChangeAspect="1"/>
          </p:cNvPicPr>
          <p:nvPr/>
        </p:nvPicPr>
        <p:blipFill>
          <a:blip r:embed="rId4"/>
          <a:stretch>
            <a:fillRect/>
          </a:stretch>
        </p:blipFill>
        <p:spPr>
          <a:xfrm>
            <a:off x="5303520" y="1815931"/>
            <a:ext cx="6461760" cy="4309872"/>
          </a:xfrm>
          <a:prstGeom prst="rect">
            <a:avLst/>
          </a:prstGeom>
        </p:spPr>
      </p:pic>
    </p:spTree>
    <p:extLst>
      <p:ext uri="{BB962C8B-B14F-4D97-AF65-F5344CB8AC3E}">
        <p14:creationId xmlns:p14="http://schemas.microsoft.com/office/powerpoint/2010/main" val="3099945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9A409-29DE-4C96-9F84-D859C382CED1}"/>
              </a:ext>
            </a:extLst>
          </p:cNvPr>
          <p:cNvSpPr>
            <a:spLocks noGrp="1"/>
          </p:cNvSpPr>
          <p:nvPr>
            <p:ph type="title"/>
          </p:nvPr>
        </p:nvSpPr>
        <p:spPr/>
        <p:txBody>
          <a:bodyPr/>
          <a:lstStyle/>
          <a:p>
            <a:r>
              <a:rPr lang="en-US" dirty="0">
                <a:solidFill>
                  <a:schemeClr val="accent1"/>
                </a:solidFill>
              </a:rPr>
              <a:t>When To Stop Contributing to an HSA</a:t>
            </a:r>
          </a:p>
        </p:txBody>
      </p:sp>
      <p:pic>
        <p:nvPicPr>
          <p:cNvPr id="8" name="Content Placeholder 7">
            <a:extLst>
              <a:ext uri="{FF2B5EF4-FFF2-40B4-BE49-F238E27FC236}">
                <a16:creationId xmlns:a16="http://schemas.microsoft.com/office/drawing/2014/main" id="{ABC06056-36C6-9D69-4E7D-880990D9A77B}"/>
              </a:ext>
            </a:extLst>
          </p:cNvPr>
          <p:cNvPicPr>
            <a:picLocks noGrp="1" noChangeAspect="1"/>
          </p:cNvPicPr>
          <p:nvPr>
            <p:ph idx="1"/>
          </p:nvPr>
        </p:nvPicPr>
        <p:blipFill>
          <a:blip r:embed="rId3"/>
          <a:stretch>
            <a:fillRect/>
          </a:stretch>
        </p:blipFill>
        <p:spPr>
          <a:xfrm>
            <a:off x="1262888" y="1434010"/>
            <a:ext cx="7739623" cy="4715532"/>
          </a:xfrm>
          <a:prstGeom prst="rect">
            <a:avLst/>
          </a:prstGeom>
        </p:spPr>
      </p:pic>
      <p:sp>
        <p:nvSpPr>
          <p:cNvPr id="4" name="Date Placeholder 3">
            <a:extLst>
              <a:ext uri="{FF2B5EF4-FFF2-40B4-BE49-F238E27FC236}">
                <a16:creationId xmlns:a16="http://schemas.microsoft.com/office/drawing/2014/main" id="{C6B2073C-D432-2D7E-4545-D66293BA6D57}"/>
              </a:ext>
            </a:extLst>
          </p:cNvPr>
          <p:cNvSpPr>
            <a:spLocks noGrp="1"/>
          </p:cNvSpPr>
          <p:nvPr>
            <p:ph type="dt" sz="half" idx="10"/>
          </p:nvPr>
        </p:nvSpPr>
        <p:spPr/>
        <p:txBody>
          <a:bodyPr/>
          <a:lstStyle/>
          <a:p>
            <a:fld id="{48257BEA-1AAD-452B-B65E-5488F4774CCA}" type="datetime1">
              <a:rPr lang="en-US" smtClean="0"/>
              <a:t>2/26/2026</a:t>
            </a:fld>
            <a:endParaRPr lang="en-US" dirty="0"/>
          </a:p>
        </p:txBody>
      </p:sp>
      <p:sp>
        <p:nvSpPr>
          <p:cNvPr id="5" name="Footer Placeholder 4">
            <a:extLst>
              <a:ext uri="{FF2B5EF4-FFF2-40B4-BE49-F238E27FC236}">
                <a16:creationId xmlns:a16="http://schemas.microsoft.com/office/drawing/2014/main" id="{16986F6D-F48C-B127-96A6-B5A775813469}"/>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2A698EA9-67EC-3FE6-FC29-A869C834160C}"/>
              </a:ext>
            </a:extLst>
          </p:cNvPr>
          <p:cNvSpPr>
            <a:spLocks noGrp="1"/>
          </p:cNvSpPr>
          <p:nvPr>
            <p:ph type="sldNum" sz="quarter" idx="12"/>
          </p:nvPr>
        </p:nvSpPr>
        <p:spPr/>
        <p:txBody>
          <a:bodyPr/>
          <a:lstStyle/>
          <a:p>
            <a:fld id="{CC057153-B650-4DEB-B370-79DDCFDCE934}" type="slidenum">
              <a:rPr lang="en-US" smtClean="0"/>
              <a:t>29</a:t>
            </a:fld>
            <a:endParaRPr lang="en-US"/>
          </a:p>
        </p:txBody>
      </p:sp>
      <p:sp>
        <p:nvSpPr>
          <p:cNvPr id="9" name="TextBox 8">
            <a:extLst>
              <a:ext uri="{FF2B5EF4-FFF2-40B4-BE49-F238E27FC236}">
                <a16:creationId xmlns:a16="http://schemas.microsoft.com/office/drawing/2014/main" id="{3F40A4CB-9171-926F-B9D4-8D8E18A32DB9}"/>
              </a:ext>
            </a:extLst>
          </p:cNvPr>
          <p:cNvSpPr txBox="1"/>
          <p:nvPr/>
        </p:nvSpPr>
        <p:spPr>
          <a:xfrm>
            <a:off x="6387115" y="6497064"/>
            <a:ext cx="3210147" cy="276999"/>
          </a:xfrm>
          <a:prstGeom prst="rect">
            <a:avLst/>
          </a:prstGeom>
          <a:noFill/>
        </p:spPr>
        <p:txBody>
          <a:bodyPr wrap="square" rtlCol="0">
            <a:spAutoFit/>
          </a:bodyPr>
          <a:lstStyle/>
          <a:p>
            <a:r>
              <a:rPr lang="en-US" sz="1200" dirty="0"/>
              <a:t>Source:  Medicare and You 2026 Page 20</a:t>
            </a:r>
          </a:p>
        </p:txBody>
      </p:sp>
    </p:spTree>
    <p:extLst>
      <p:ext uri="{BB962C8B-B14F-4D97-AF65-F5344CB8AC3E}">
        <p14:creationId xmlns:p14="http://schemas.microsoft.com/office/powerpoint/2010/main" val="350142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a16="http://schemas.microsoft.com/office/drawing/2014/main" id="{3247DEF0-4374-443B-8360-FF288C33BC34}"/>
              </a:ext>
            </a:extLst>
          </p:cNvPr>
          <p:cNvSpPr txBox="1">
            <a:spLocks/>
          </p:cNvSpPr>
          <p:nvPr/>
        </p:nvSpPr>
        <p:spPr>
          <a:xfrm>
            <a:off x="6460194" y="1520847"/>
            <a:ext cx="5216483" cy="981913"/>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700" b="1">
                <a:solidFill>
                  <a:srgbClr val="50A0A0"/>
                </a:solidFill>
              </a:rPr>
              <a:t>   Programs That Can Help:</a:t>
            </a:r>
            <a:br>
              <a:rPr lang="en-US" sz="3700" b="1">
                <a:solidFill>
                  <a:srgbClr val="50A0A0"/>
                </a:solidFill>
              </a:rPr>
            </a:br>
            <a:r>
              <a:rPr lang="en-US" sz="3700">
                <a:solidFill>
                  <a:srgbClr val="50A0A0"/>
                </a:solidFill>
              </a:rPr>
              <a:t>   </a:t>
            </a:r>
            <a:r>
              <a:rPr lang="en-US" sz="3200" i="1">
                <a:solidFill>
                  <a:srgbClr val="50A0A0"/>
                </a:solidFill>
              </a:rPr>
              <a:t>Information and Assistance</a:t>
            </a:r>
          </a:p>
        </p:txBody>
      </p:sp>
      <p:sp>
        <p:nvSpPr>
          <p:cNvPr id="4" name="TextBox 3">
            <a:extLst>
              <a:ext uri="{FF2B5EF4-FFF2-40B4-BE49-F238E27FC236}">
                <a16:creationId xmlns:a16="http://schemas.microsoft.com/office/drawing/2014/main" id="{9D5683E5-F35F-46EF-96FF-5994E0C88BF5}"/>
              </a:ext>
            </a:extLst>
          </p:cNvPr>
          <p:cNvSpPr txBox="1"/>
          <p:nvPr/>
        </p:nvSpPr>
        <p:spPr>
          <a:xfrm>
            <a:off x="7153950" y="5186151"/>
            <a:ext cx="3758012" cy="646331"/>
          </a:xfrm>
          <a:prstGeom prst="rect">
            <a:avLst/>
          </a:prstGeom>
          <a:noFill/>
        </p:spPr>
        <p:txBody>
          <a:bodyPr wrap="square" rtlCol="0">
            <a:spAutoFit/>
          </a:bodyPr>
          <a:lstStyle/>
          <a:p>
            <a:r>
              <a:rPr lang="en-US"/>
              <a:t>First place to call when you or a loved one need help.</a:t>
            </a:r>
          </a:p>
        </p:txBody>
      </p:sp>
      <p:cxnSp>
        <p:nvCxnSpPr>
          <p:cNvPr id="11" name="Straight Connector 10">
            <a:extLst>
              <a:ext uri="{FF2B5EF4-FFF2-40B4-BE49-F238E27FC236}">
                <a16:creationId xmlns:a16="http://schemas.microsoft.com/office/drawing/2014/main" id="{05F0B419-25DA-465C-A355-FAA366F0FF1F}"/>
              </a:ext>
            </a:extLst>
          </p:cNvPr>
          <p:cNvCxnSpPr>
            <a:cxnSpLocks/>
          </p:cNvCxnSpPr>
          <p:nvPr/>
        </p:nvCxnSpPr>
        <p:spPr>
          <a:xfrm>
            <a:off x="7374622" y="2727489"/>
            <a:ext cx="3725333" cy="0"/>
          </a:xfrm>
          <a:prstGeom prst="line">
            <a:avLst/>
          </a:prstGeom>
          <a:ln w="19050"/>
        </p:spPr>
        <p:style>
          <a:lnRef idx="1">
            <a:schemeClr val="dk1"/>
          </a:lnRef>
          <a:fillRef idx="0">
            <a:schemeClr val="dk1"/>
          </a:fillRef>
          <a:effectRef idx="0">
            <a:schemeClr val="dk1"/>
          </a:effectRef>
          <a:fontRef idx="minor">
            <a:schemeClr val="tx1"/>
          </a:fontRef>
        </p:style>
      </p:cxnSp>
      <p:pic>
        <p:nvPicPr>
          <p:cNvPr id="2" name="Picture 1" descr="A black and white logo&#10;&#10;Description automatically generated">
            <a:extLst>
              <a:ext uri="{FF2B5EF4-FFF2-40B4-BE49-F238E27FC236}">
                <a16:creationId xmlns:a16="http://schemas.microsoft.com/office/drawing/2014/main" id="{1FDEEB42-38CD-AC29-ABE3-A1FD76596B31}"/>
              </a:ext>
            </a:extLst>
          </p:cNvPr>
          <p:cNvPicPr>
            <a:picLocks noChangeAspect="1"/>
          </p:cNvPicPr>
          <p:nvPr/>
        </p:nvPicPr>
        <p:blipFill rotWithShape="1">
          <a:blip r:embed="rId3">
            <a:extLst>
              <a:ext uri="{28A0092B-C50C-407E-A947-70E740481C1C}">
                <a14:useLocalDpi xmlns:a14="http://schemas.microsoft.com/office/drawing/2010/main" val="0"/>
              </a:ext>
            </a:extLst>
          </a:blip>
          <a:srcRect l="4527" r="8154"/>
          <a:stretch/>
        </p:blipFill>
        <p:spPr>
          <a:xfrm>
            <a:off x="6824817" y="238816"/>
            <a:ext cx="3143534" cy="1174749"/>
          </a:xfrm>
          <a:prstGeom prst="rect">
            <a:avLst/>
          </a:prstGeom>
        </p:spPr>
      </p:pic>
      <p:sp>
        <p:nvSpPr>
          <p:cNvPr id="3" name="TextBox 2">
            <a:extLst>
              <a:ext uri="{FF2B5EF4-FFF2-40B4-BE49-F238E27FC236}">
                <a16:creationId xmlns:a16="http://schemas.microsoft.com/office/drawing/2014/main" id="{CF0C9998-0B97-EC9F-0AC3-9680F9F9B989}"/>
              </a:ext>
            </a:extLst>
          </p:cNvPr>
          <p:cNvSpPr txBox="1"/>
          <p:nvPr/>
        </p:nvSpPr>
        <p:spPr>
          <a:xfrm>
            <a:off x="7153950" y="3946872"/>
            <a:ext cx="3758012" cy="923330"/>
          </a:xfrm>
          <a:prstGeom prst="rect">
            <a:avLst/>
          </a:prstGeom>
          <a:noFill/>
        </p:spPr>
        <p:txBody>
          <a:bodyPr wrap="square" rtlCol="0">
            <a:spAutoFit/>
          </a:bodyPr>
          <a:lstStyle/>
          <a:p>
            <a:r>
              <a:rPr lang="en-US"/>
              <a:t>See if you qualify for one of our programs or get referrals to other programs.</a:t>
            </a:r>
          </a:p>
        </p:txBody>
      </p:sp>
      <p:sp>
        <p:nvSpPr>
          <p:cNvPr id="6" name="TextBox 5">
            <a:extLst>
              <a:ext uri="{FF2B5EF4-FFF2-40B4-BE49-F238E27FC236}">
                <a16:creationId xmlns:a16="http://schemas.microsoft.com/office/drawing/2014/main" id="{42817F86-936E-A1E4-1B35-CB54A5168198}"/>
              </a:ext>
            </a:extLst>
          </p:cNvPr>
          <p:cNvSpPr txBox="1"/>
          <p:nvPr/>
        </p:nvSpPr>
        <p:spPr>
          <a:xfrm>
            <a:off x="7278040" y="3019343"/>
            <a:ext cx="4608283" cy="646331"/>
          </a:xfrm>
          <a:prstGeom prst="rect">
            <a:avLst/>
          </a:prstGeom>
          <a:noFill/>
        </p:spPr>
        <p:txBody>
          <a:bodyPr wrap="square" rtlCol="0">
            <a:spAutoFit/>
          </a:bodyPr>
          <a:lstStyle/>
          <a:p>
            <a:r>
              <a:rPr lang="en-US" dirty="0"/>
              <a:t>Free phone help line for seniors and their families. Call today: 800-852-7795</a:t>
            </a:r>
          </a:p>
        </p:txBody>
      </p:sp>
      <p:pic>
        <p:nvPicPr>
          <p:cNvPr id="8" name="Graphic 7" descr="Speaker phone with solid fill">
            <a:extLst>
              <a:ext uri="{FF2B5EF4-FFF2-40B4-BE49-F238E27FC236}">
                <a16:creationId xmlns:a16="http://schemas.microsoft.com/office/drawing/2014/main" id="{A36FCC92-522F-F327-6392-58DDD63E18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44932" y="2911128"/>
            <a:ext cx="833108" cy="848009"/>
          </a:xfrm>
          <a:prstGeom prst="rect">
            <a:avLst/>
          </a:prstGeom>
        </p:spPr>
      </p:pic>
      <p:pic>
        <p:nvPicPr>
          <p:cNvPr id="12" name="Graphic 11" descr="Magnifying glass with solid fill">
            <a:extLst>
              <a:ext uri="{FF2B5EF4-FFF2-40B4-BE49-F238E27FC236}">
                <a16:creationId xmlns:a16="http://schemas.microsoft.com/office/drawing/2014/main" id="{EAC832CF-58BB-95E5-BFA7-D5A2A3DF3B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67450" y="4036179"/>
            <a:ext cx="686499" cy="686499"/>
          </a:xfrm>
          <a:prstGeom prst="rect">
            <a:avLst/>
          </a:prstGeom>
        </p:spPr>
      </p:pic>
      <p:pic>
        <p:nvPicPr>
          <p:cNvPr id="14" name="Graphic 13" descr="Checkmark with solid fill">
            <a:extLst>
              <a:ext uri="{FF2B5EF4-FFF2-40B4-BE49-F238E27FC236}">
                <a16:creationId xmlns:a16="http://schemas.microsoft.com/office/drawing/2014/main" id="{2DC71E11-94C6-2410-F133-5311E55AEE7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67449" y="5154372"/>
            <a:ext cx="686499" cy="686499"/>
          </a:xfrm>
          <a:prstGeom prst="rect">
            <a:avLst/>
          </a:prstGeom>
        </p:spPr>
      </p:pic>
      <p:pic>
        <p:nvPicPr>
          <p:cNvPr id="9" name="Picture 8" descr="A person wearing a headset smiling&#10;&#10;AI-generated content may be incorrect.">
            <a:extLst>
              <a:ext uri="{FF2B5EF4-FFF2-40B4-BE49-F238E27FC236}">
                <a16:creationId xmlns:a16="http://schemas.microsoft.com/office/drawing/2014/main" id="{F5BC40DB-35AB-5088-DF28-0A998779A5B9}"/>
              </a:ext>
            </a:extLst>
          </p:cNvPr>
          <p:cNvPicPr>
            <a:picLocks noChangeAspect="1"/>
          </p:cNvPicPr>
          <p:nvPr/>
        </p:nvPicPr>
        <p:blipFill rotWithShape="1">
          <a:blip r:embed="rId10"/>
          <a:srcRect l="20397" r="20397"/>
          <a:stretch/>
        </p:blipFill>
        <p:spPr>
          <a:xfrm>
            <a:off x="142682" y="190510"/>
            <a:ext cx="5953317" cy="64664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86138375"/>
      </p:ext>
    </p:extLst>
  </p:cSld>
  <p:clrMapOvr>
    <a:masterClrMapping/>
  </p:clrMapOvr>
  <mc:AlternateContent xmlns:mc="http://schemas.openxmlformats.org/markup-compatibility/2006" xmlns:p14="http://schemas.microsoft.com/office/powerpoint/2010/main">
    <mc:Choice Requires="p14">
      <p:transition spd="slow" p14:dur="2000" advTm="30965"/>
    </mc:Choice>
    <mc:Fallback xmlns="">
      <p:transition spd="slow" advTm="30965"/>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logo&#10;&#10;Description automatically generated">
            <a:extLst>
              <a:ext uri="{FF2B5EF4-FFF2-40B4-BE49-F238E27FC236}">
                <a16:creationId xmlns:a16="http://schemas.microsoft.com/office/drawing/2014/main" id="{24E976A5-796D-1ABA-2D6E-6DC7260146D6}"/>
              </a:ext>
            </a:extLst>
          </p:cNvPr>
          <p:cNvPicPr>
            <a:picLocks noChangeAspect="1"/>
          </p:cNvPicPr>
          <p:nvPr/>
        </p:nvPicPr>
        <p:blipFill rotWithShape="1">
          <a:blip r:embed="rId3">
            <a:extLst>
              <a:ext uri="{28A0092B-C50C-407E-A947-70E740481C1C}">
                <a14:useLocalDpi xmlns:a14="http://schemas.microsoft.com/office/drawing/2010/main" val="0"/>
              </a:ext>
            </a:extLst>
          </a:blip>
          <a:srcRect l="4527" r="8154"/>
          <a:stretch/>
        </p:blipFill>
        <p:spPr>
          <a:xfrm>
            <a:off x="553270" y="5532178"/>
            <a:ext cx="3176987" cy="1187250"/>
          </a:xfrm>
          <a:prstGeom prst="rect">
            <a:avLst/>
          </a:prstGeom>
        </p:spPr>
      </p:pic>
      <p:sp>
        <p:nvSpPr>
          <p:cNvPr id="5" name="Title 1">
            <a:extLst>
              <a:ext uri="{FF2B5EF4-FFF2-40B4-BE49-F238E27FC236}">
                <a16:creationId xmlns:a16="http://schemas.microsoft.com/office/drawing/2014/main" id="{1FCEE5DA-17EC-1048-22B7-A5A9C4E71ACF}"/>
              </a:ext>
            </a:extLst>
          </p:cNvPr>
          <p:cNvSpPr txBox="1">
            <a:spLocks/>
          </p:cNvSpPr>
          <p:nvPr/>
        </p:nvSpPr>
        <p:spPr>
          <a:xfrm>
            <a:off x="553270" y="588582"/>
            <a:ext cx="7659397"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solidFill>
                  <a:srgbClr val="50A0A0"/>
                </a:solidFill>
              </a:rPr>
              <a:t>Income Related Medicare Adjustment Amount (IRMAA)</a:t>
            </a:r>
          </a:p>
        </p:txBody>
      </p:sp>
      <p:sp>
        <p:nvSpPr>
          <p:cNvPr id="13" name="TextBox 12">
            <a:extLst>
              <a:ext uri="{FF2B5EF4-FFF2-40B4-BE49-F238E27FC236}">
                <a16:creationId xmlns:a16="http://schemas.microsoft.com/office/drawing/2014/main" id="{EDBD3B9E-4898-9961-D668-C6F980495F24}"/>
              </a:ext>
            </a:extLst>
          </p:cNvPr>
          <p:cNvSpPr txBox="1"/>
          <p:nvPr/>
        </p:nvSpPr>
        <p:spPr>
          <a:xfrm>
            <a:off x="553270" y="2274839"/>
            <a:ext cx="4933130" cy="2246769"/>
          </a:xfrm>
          <a:prstGeom prst="rect">
            <a:avLst/>
          </a:prstGeom>
          <a:noFill/>
        </p:spPr>
        <p:txBody>
          <a:bodyPr wrap="square">
            <a:spAutoFit/>
          </a:bodyPr>
          <a:lstStyle/>
          <a:p>
            <a:pPr marL="342900" indent="-342900">
              <a:buFont typeface="Arial" panose="020B0604020202020204" pitchFamily="34" charset="0"/>
              <a:buChar char="•"/>
            </a:pPr>
            <a:r>
              <a:rPr lang="en-US" sz="2000" dirty="0"/>
              <a:t>Beneficiaries with significant income will pay a sliding scale higher Part B &amp; D premiums </a:t>
            </a:r>
            <a:r>
              <a:rPr lang="en-US" sz="2000" i="1" dirty="0"/>
              <a:t>(based on IRS tax returns from 2 years prior)</a:t>
            </a:r>
          </a:p>
          <a:p>
            <a:pPr marL="342900" indent="-342900">
              <a:buFont typeface="Arial" panose="020B0604020202020204" pitchFamily="34" charset="0"/>
              <a:buChar char="•"/>
            </a:pPr>
            <a:r>
              <a:rPr lang="en-US" sz="2000" dirty="0"/>
              <a:t>There are 6 income categories</a:t>
            </a:r>
          </a:p>
          <a:p>
            <a:pPr marL="342900" indent="-342900">
              <a:buFont typeface="Arial" panose="020B0604020202020204" pitchFamily="34" charset="0"/>
              <a:buChar char="•"/>
            </a:pPr>
            <a:r>
              <a:rPr lang="en-US" sz="2000" dirty="0"/>
              <a:t>Each category has a set dollar amount associated with it</a:t>
            </a:r>
          </a:p>
        </p:txBody>
      </p:sp>
      <p:pic>
        <p:nvPicPr>
          <p:cNvPr id="19" name="Picture 18" descr="A hand holding an umbrella over an old couple&#10;&#10;AI-generated content may be incorrect.">
            <a:extLst>
              <a:ext uri="{FF2B5EF4-FFF2-40B4-BE49-F238E27FC236}">
                <a16:creationId xmlns:a16="http://schemas.microsoft.com/office/drawing/2014/main" id="{95141CCB-59F9-7289-6B81-D3A5D4B74061}"/>
              </a:ext>
            </a:extLst>
          </p:cNvPr>
          <p:cNvPicPr>
            <a:picLocks noChangeAspect="1"/>
          </p:cNvPicPr>
          <p:nvPr/>
        </p:nvPicPr>
        <p:blipFill>
          <a:blip r:embed="rId4"/>
          <a:srcRect t="8482"/>
          <a:stretch>
            <a:fillRect/>
          </a:stretch>
        </p:blipFill>
        <p:spPr>
          <a:xfrm>
            <a:off x="5742432" y="1888066"/>
            <a:ext cx="5279136" cy="4831361"/>
          </a:xfrm>
          <a:prstGeom prst="rect">
            <a:avLst/>
          </a:prstGeom>
        </p:spPr>
      </p:pic>
    </p:spTree>
    <p:extLst>
      <p:ext uri="{BB962C8B-B14F-4D97-AF65-F5344CB8AC3E}">
        <p14:creationId xmlns:p14="http://schemas.microsoft.com/office/powerpoint/2010/main" val="9883068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B4108-9467-E133-C207-CE4B79CF80CC}"/>
              </a:ext>
            </a:extLst>
          </p:cNvPr>
          <p:cNvSpPr>
            <a:spLocks noGrp="1"/>
          </p:cNvSpPr>
          <p:nvPr>
            <p:ph type="title"/>
          </p:nvPr>
        </p:nvSpPr>
        <p:spPr/>
        <p:txBody>
          <a:bodyPr/>
          <a:lstStyle/>
          <a:p>
            <a:r>
              <a:rPr lang="en-US" dirty="0"/>
              <a:t>2026 IRMAA</a:t>
            </a:r>
          </a:p>
        </p:txBody>
      </p:sp>
      <p:graphicFrame>
        <p:nvGraphicFramePr>
          <p:cNvPr id="7" name="Content Placeholder 6">
            <a:extLst>
              <a:ext uri="{FF2B5EF4-FFF2-40B4-BE49-F238E27FC236}">
                <a16:creationId xmlns:a16="http://schemas.microsoft.com/office/drawing/2014/main" id="{215FEC98-C972-9BE5-4EC7-F369E704F155}"/>
              </a:ext>
            </a:extLst>
          </p:cNvPr>
          <p:cNvGraphicFramePr>
            <a:graphicFrameLocks noGrp="1"/>
          </p:cNvGraphicFramePr>
          <p:nvPr>
            <p:ph idx="1"/>
            <p:extLst>
              <p:ext uri="{D42A27DB-BD31-4B8C-83A1-F6EECF244321}">
                <p14:modId xmlns:p14="http://schemas.microsoft.com/office/powerpoint/2010/main" val="2282956063"/>
              </p:ext>
            </p:extLst>
          </p:nvPr>
        </p:nvGraphicFramePr>
        <p:xfrm>
          <a:off x="612648" y="1764874"/>
          <a:ext cx="10653577" cy="4328018"/>
        </p:xfrm>
        <a:graphic>
          <a:graphicData uri="http://schemas.openxmlformats.org/drawingml/2006/table">
            <a:tbl>
              <a:tblPr firstRow="1" bandRow="1">
                <a:tableStyleId>{5C22544A-7EE6-4342-B048-85BDC9FD1C3A}</a:tableStyleId>
              </a:tblPr>
              <a:tblGrid>
                <a:gridCol w="2373148">
                  <a:extLst>
                    <a:ext uri="{9D8B030D-6E8A-4147-A177-3AD203B41FA5}">
                      <a16:colId xmlns:a16="http://schemas.microsoft.com/office/drawing/2014/main" val="15367293"/>
                    </a:ext>
                  </a:extLst>
                </a:gridCol>
                <a:gridCol w="2211355">
                  <a:extLst>
                    <a:ext uri="{9D8B030D-6E8A-4147-A177-3AD203B41FA5}">
                      <a16:colId xmlns:a16="http://schemas.microsoft.com/office/drawing/2014/main" val="567816448"/>
                    </a:ext>
                  </a:extLst>
                </a:gridCol>
                <a:gridCol w="1987420">
                  <a:extLst>
                    <a:ext uri="{9D8B030D-6E8A-4147-A177-3AD203B41FA5}">
                      <a16:colId xmlns:a16="http://schemas.microsoft.com/office/drawing/2014/main" val="3675071497"/>
                    </a:ext>
                  </a:extLst>
                </a:gridCol>
                <a:gridCol w="1952143">
                  <a:extLst>
                    <a:ext uri="{9D8B030D-6E8A-4147-A177-3AD203B41FA5}">
                      <a16:colId xmlns:a16="http://schemas.microsoft.com/office/drawing/2014/main" val="2649449152"/>
                    </a:ext>
                  </a:extLst>
                </a:gridCol>
                <a:gridCol w="2129511">
                  <a:extLst>
                    <a:ext uri="{9D8B030D-6E8A-4147-A177-3AD203B41FA5}">
                      <a16:colId xmlns:a16="http://schemas.microsoft.com/office/drawing/2014/main" val="1171948717"/>
                    </a:ext>
                  </a:extLst>
                </a:gridCol>
              </a:tblGrid>
              <a:tr h="749080">
                <a:tc>
                  <a:txBody>
                    <a:bodyPr/>
                    <a:lstStyle/>
                    <a:p>
                      <a:r>
                        <a:rPr lang="en-US" dirty="0"/>
                        <a:t>Single</a:t>
                      </a:r>
                    </a:p>
                  </a:txBody>
                  <a:tcPr/>
                </a:tc>
                <a:tc>
                  <a:txBody>
                    <a:bodyPr/>
                    <a:lstStyle/>
                    <a:p>
                      <a:r>
                        <a:rPr lang="en-US" dirty="0"/>
                        <a:t>Married Filing Jointly</a:t>
                      </a:r>
                    </a:p>
                  </a:txBody>
                  <a:tcPr/>
                </a:tc>
                <a:tc>
                  <a:txBody>
                    <a:bodyPr/>
                    <a:lstStyle/>
                    <a:p>
                      <a:r>
                        <a:rPr lang="en-US" dirty="0"/>
                        <a:t>Married Filing Separately</a:t>
                      </a:r>
                    </a:p>
                  </a:txBody>
                  <a:tcPr/>
                </a:tc>
                <a:tc>
                  <a:txBody>
                    <a:bodyPr/>
                    <a:lstStyle/>
                    <a:p>
                      <a:r>
                        <a:rPr lang="en-US" dirty="0"/>
                        <a:t>Part B Premium + IRMAA</a:t>
                      </a:r>
                    </a:p>
                  </a:txBody>
                  <a:tcPr/>
                </a:tc>
                <a:tc>
                  <a:txBody>
                    <a:bodyPr/>
                    <a:lstStyle/>
                    <a:p>
                      <a:r>
                        <a:rPr lang="en-US" dirty="0"/>
                        <a:t>Part D IRMAA</a:t>
                      </a:r>
                    </a:p>
                  </a:txBody>
                  <a:tcPr/>
                </a:tc>
                <a:extLst>
                  <a:ext uri="{0D108BD9-81ED-4DB2-BD59-A6C34878D82A}">
                    <a16:rowId xmlns:a16="http://schemas.microsoft.com/office/drawing/2014/main" val="50713363"/>
                  </a:ext>
                </a:extLst>
              </a:tr>
              <a:tr h="677739">
                <a:tc>
                  <a:txBody>
                    <a:bodyPr/>
                    <a:lstStyle/>
                    <a:p>
                      <a:r>
                        <a:rPr lang="en-US" sz="1600" dirty="0"/>
                        <a:t>$109,000 or less</a:t>
                      </a:r>
                    </a:p>
                  </a:txBody>
                  <a:tcPr/>
                </a:tc>
                <a:tc>
                  <a:txBody>
                    <a:bodyPr/>
                    <a:lstStyle/>
                    <a:p>
                      <a:r>
                        <a:rPr lang="en-US" sz="1600" dirty="0"/>
                        <a:t>$218,00 or less</a:t>
                      </a:r>
                    </a:p>
                  </a:txBody>
                  <a:tcPr/>
                </a:tc>
                <a:tc>
                  <a:txBody>
                    <a:bodyPr/>
                    <a:lstStyle/>
                    <a:p>
                      <a:r>
                        <a:rPr lang="en-US" sz="1600" dirty="0"/>
                        <a:t>$109,00 or less</a:t>
                      </a:r>
                    </a:p>
                  </a:txBody>
                  <a:tcPr/>
                </a:tc>
                <a:tc>
                  <a:txBody>
                    <a:bodyPr/>
                    <a:lstStyle/>
                    <a:p>
                      <a:r>
                        <a:rPr lang="en-US" sz="1600" dirty="0"/>
                        <a:t>$202.90</a:t>
                      </a:r>
                    </a:p>
                  </a:txBody>
                  <a:tcPr/>
                </a:tc>
                <a:tc>
                  <a:txBody>
                    <a:bodyPr/>
                    <a:lstStyle/>
                    <a:p>
                      <a:r>
                        <a:rPr lang="en-US" sz="1600" dirty="0"/>
                        <a:t>$0 + your plan premium (pp)</a:t>
                      </a:r>
                    </a:p>
                  </a:txBody>
                  <a:tcPr/>
                </a:tc>
                <a:extLst>
                  <a:ext uri="{0D108BD9-81ED-4DB2-BD59-A6C34878D82A}">
                    <a16:rowId xmlns:a16="http://schemas.microsoft.com/office/drawing/2014/main" val="185656423"/>
                  </a:ext>
                </a:extLst>
              </a:tr>
              <a:tr h="433991">
                <a:tc>
                  <a:txBody>
                    <a:bodyPr/>
                    <a:lstStyle/>
                    <a:p>
                      <a:r>
                        <a:rPr lang="en-US" sz="1600" dirty="0"/>
                        <a:t>$109,001-$137,000</a:t>
                      </a:r>
                    </a:p>
                  </a:txBody>
                  <a:tcPr/>
                </a:tc>
                <a:tc>
                  <a:txBody>
                    <a:bodyPr/>
                    <a:lstStyle/>
                    <a:p>
                      <a:r>
                        <a:rPr lang="en-US" sz="1600" dirty="0"/>
                        <a:t>$218,001-$274,000</a:t>
                      </a:r>
                    </a:p>
                  </a:txBody>
                  <a:tcPr/>
                </a:tc>
                <a:tc>
                  <a:txBody>
                    <a:bodyPr/>
                    <a:lstStyle/>
                    <a:p>
                      <a:r>
                        <a:rPr lang="en-US" sz="1600" dirty="0"/>
                        <a:t>N/A</a:t>
                      </a:r>
                    </a:p>
                  </a:txBody>
                  <a:tcPr/>
                </a:tc>
                <a:tc>
                  <a:txBody>
                    <a:bodyPr/>
                    <a:lstStyle/>
                    <a:p>
                      <a:r>
                        <a:rPr lang="en-US" sz="1600" dirty="0"/>
                        <a:t>$284.10</a:t>
                      </a:r>
                    </a:p>
                  </a:txBody>
                  <a:tcPr/>
                </a:tc>
                <a:tc>
                  <a:txBody>
                    <a:bodyPr/>
                    <a:lstStyle/>
                    <a:p>
                      <a:r>
                        <a:rPr lang="en-US" sz="1600" dirty="0"/>
                        <a:t>$14.50 + pp</a:t>
                      </a:r>
                    </a:p>
                  </a:txBody>
                  <a:tcPr/>
                </a:tc>
                <a:extLst>
                  <a:ext uri="{0D108BD9-81ED-4DB2-BD59-A6C34878D82A}">
                    <a16:rowId xmlns:a16="http://schemas.microsoft.com/office/drawing/2014/main" val="3574946168"/>
                  </a:ext>
                </a:extLst>
              </a:tr>
              <a:tr h="677739">
                <a:tc>
                  <a:txBody>
                    <a:bodyPr/>
                    <a:lstStyle/>
                    <a:p>
                      <a:r>
                        <a:rPr lang="en-US" sz="1600" dirty="0"/>
                        <a:t>$137,001-$171,000</a:t>
                      </a:r>
                    </a:p>
                  </a:txBody>
                  <a:tcPr/>
                </a:tc>
                <a:tc>
                  <a:txBody>
                    <a:bodyPr/>
                    <a:lstStyle/>
                    <a:p>
                      <a:r>
                        <a:rPr lang="en-US" sz="1600" dirty="0"/>
                        <a:t>$274,001-342,000</a:t>
                      </a:r>
                    </a:p>
                  </a:txBody>
                  <a:tcPr/>
                </a:tc>
                <a:tc>
                  <a:txBody>
                    <a:bodyPr/>
                    <a:lstStyle/>
                    <a:p>
                      <a:r>
                        <a:rPr lang="en-US" sz="1600" dirty="0"/>
                        <a:t>N/A</a:t>
                      </a:r>
                    </a:p>
                  </a:txBody>
                  <a:tcPr/>
                </a:tc>
                <a:tc>
                  <a:txBody>
                    <a:bodyPr/>
                    <a:lstStyle/>
                    <a:p>
                      <a:r>
                        <a:rPr lang="en-US" sz="1600" dirty="0"/>
                        <a:t>$405.80 </a:t>
                      </a:r>
                    </a:p>
                  </a:txBody>
                  <a:tcPr/>
                </a:tc>
                <a:tc>
                  <a:txBody>
                    <a:bodyPr/>
                    <a:lstStyle/>
                    <a:p>
                      <a:r>
                        <a:rPr lang="en-US" sz="1600" dirty="0"/>
                        <a:t>$37.50 + pp</a:t>
                      </a:r>
                    </a:p>
                  </a:txBody>
                  <a:tcPr/>
                </a:tc>
                <a:extLst>
                  <a:ext uri="{0D108BD9-81ED-4DB2-BD59-A6C34878D82A}">
                    <a16:rowId xmlns:a16="http://schemas.microsoft.com/office/drawing/2014/main" val="3999457359"/>
                  </a:ext>
                </a:extLst>
              </a:tr>
              <a:tr h="677739">
                <a:tc>
                  <a:txBody>
                    <a:bodyPr/>
                    <a:lstStyle/>
                    <a:p>
                      <a:r>
                        <a:rPr lang="en-US" sz="1600" dirty="0"/>
                        <a:t>$171,001-$205,000</a:t>
                      </a:r>
                    </a:p>
                  </a:txBody>
                  <a:tcPr/>
                </a:tc>
                <a:tc>
                  <a:txBody>
                    <a:bodyPr/>
                    <a:lstStyle/>
                    <a:p>
                      <a:r>
                        <a:rPr lang="en-US" sz="1600" dirty="0"/>
                        <a:t>3442,001-$410,000</a:t>
                      </a:r>
                    </a:p>
                  </a:txBody>
                  <a:tcPr/>
                </a:tc>
                <a:tc>
                  <a:txBody>
                    <a:bodyPr/>
                    <a:lstStyle/>
                    <a:p>
                      <a:r>
                        <a:rPr lang="en-US" sz="1600" dirty="0"/>
                        <a:t>N/A</a:t>
                      </a:r>
                    </a:p>
                  </a:txBody>
                  <a:tcPr/>
                </a:tc>
                <a:tc>
                  <a:txBody>
                    <a:bodyPr/>
                    <a:lstStyle/>
                    <a:p>
                      <a:r>
                        <a:rPr lang="en-US" sz="1600" dirty="0"/>
                        <a:t>$527.50</a:t>
                      </a:r>
                    </a:p>
                  </a:txBody>
                  <a:tcPr/>
                </a:tc>
                <a:tc>
                  <a:txBody>
                    <a:bodyPr/>
                    <a:lstStyle/>
                    <a:p>
                      <a:r>
                        <a:rPr lang="en-US" sz="1600" dirty="0"/>
                        <a:t>$60.40 + pp</a:t>
                      </a:r>
                    </a:p>
                  </a:txBody>
                  <a:tcPr/>
                </a:tc>
                <a:extLst>
                  <a:ext uri="{0D108BD9-81ED-4DB2-BD59-A6C34878D82A}">
                    <a16:rowId xmlns:a16="http://schemas.microsoft.com/office/drawing/2014/main" val="2976211182"/>
                  </a:ext>
                </a:extLst>
              </a:tr>
              <a:tr h="677739">
                <a:tc>
                  <a:txBody>
                    <a:bodyPr/>
                    <a:lstStyle/>
                    <a:p>
                      <a:r>
                        <a:rPr lang="en-US" sz="1600" dirty="0"/>
                        <a:t>$205,001- &lt;$500,00 </a:t>
                      </a:r>
                    </a:p>
                  </a:txBody>
                  <a:tcPr/>
                </a:tc>
                <a:tc>
                  <a:txBody>
                    <a:bodyPr/>
                    <a:lstStyle/>
                    <a:p>
                      <a:r>
                        <a:rPr lang="en-US" sz="1600" dirty="0"/>
                        <a:t>$410,001-&lt;$750,000</a:t>
                      </a:r>
                    </a:p>
                  </a:txBody>
                  <a:tcPr/>
                </a:tc>
                <a:tc>
                  <a:txBody>
                    <a:bodyPr/>
                    <a:lstStyle/>
                    <a:p>
                      <a:r>
                        <a:rPr lang="en-US" sz="1600" dirty="0"/>
                        <a:t>&gt;$109,000 and &lt;$391,000</a:t>
                      </a:r>
                    </a:p>
                  </a:txBody>
                  <a:tcPr/>
                </a:tc>
                <a:tc>
                  <a:txBody>
                    <a:bodyPr/>
                    <a:lstStyle/>
                    <a:p>
                      <a:r>
                        <a:rPr lang="en-US" sz="1600" dirty="0"/>
                        <a:t>$649.20</a:t>
                      </a:r>
                    </a:p>
                  </a:txBody>
                  <a:tcPr/>
                </a:tc>
                <a:tc>
                  <a:txBody>
                    <a:bodyPr/>
                    <a:lstStyle/>
                    <a:p>
                      <a:r>
                        <a:rPr lang="en-US" sz="1600" dirty="0"/>
                        <a:t>$83.30 + pp</a:t>
                      </a:r>
                    </a:p>
                  </a:txBody>
                  <a:tcPr/>
                </a:tc>
                <a:extLst>
                  <a:ext uri="{0D108BD9-81ED-4DB2-BD59-A6C34878D82A}">
                    <a16:rowId xmlns:a16="http://schemas.microsoft.com/office/drawing/2014/main" val="925219394"/>
                  </a:ext>
                </a:extLst>
              </a:tr>
              <a:tr h="433991">
                <a:tc>
                  <a:txBody>
                    <a:bodyPr/>
                    <a:lstStyle/>
                    <a:p>
                      <a:r>
                        <a:rPr lang="en-US" sz="1600" dirty="0"/>
                        <a:t>$500,000 or above</a:t>
                      </a:r>
                    </a:p>
                  </a:txBody>
                  <a:tcPr/>
                </a:tc>
                <a:tc>
                  <a:txBody>
                    <a:bodyPr/>
                    <a:lstStyle/>
                    <a:p>
                      <a:r>
                        <a:rPr lang="en-US" sz="1600" dirty="0"/>
                        <a:t>$750,000 or above</a:t>
                      </a:r>
                    </a:p>
                  </a:txBody>
                  <a:tcPr/>
                </a:tc>
                <a:tc>
                  <a:txBody>
                    <a:bodyPr/>
                    <a:lstStyle/>
                    <a:p>
                      <a:r>
                        <a:rPr lang="en-US" sz="1600" dirty="0"/>
                        <a:t>$391,000 or above</a:t>
                      </a:r>
                    </a:p>
                  </a:txBody>
                  <a:tcPr/>
                </a:tc>
                <a:tc>
                  <a:txBody>
                    <a:bodyPr/>
                    <a:lstStyle/>
                    <a:p>
                      <a:r>
                        <a:rPr lang="en-US" sz="1600" dirty="0"/>
                        <a:t>$689.90</a:t>
                      </a:r>
                    </a:p>
                  </a:txBody>
                  <a:tcPr/>
                </a:tc>
                <a:tc>
                  <a:txBody>
                    <a:bodyPr/>
                    <a:lstStyle/>
                    <a:p>
                      <a:r>
                        <a:rPr lang="en-US" sz="1600" dirty="0"/>
                        <a:t>$91.00 + pp</a:t>
                      </a:r>
                    </a:p>
                  </a:txBody>
                  <a:tcPr/>
                </a:tc>
                <a:extLst>
                  <a:ext uri="{0D108BD9-81ED-4DB2-BD59-A6C34878D82A}">
                    <a16:rowId xmlns:a16="http://schemas.microsoft.com/office/drawing/2014/main" val="336182958"/>
                  </a:ext>
                </a:extLst>
              </a:tr>
            </a:tbl>
          </a:graphicData>
        </a:graphic>
      </p:graphicFrame>
      <p:sp>
        <p:nvSpPr>
          <p:cNvPr id="4" name="Date Placeholder 3">
            <a:extLst>
              <a:ext uri="{FF2B5EF4-FFF2-40B4-BE49-F238E27FC236}">
                <a16:creationId xmlns:a16="http://schemas.microsoft.com/office/drawing/2014/main" id="{85363E5C-BA02-31BE-8EEF-40E9493E8855}"/>
              </a:ext>
            </a:extLst>
          </p:cNvPr>
          <p:cNvSpPr>
            <a:spLocks noGrp="1"/>
          </p:cNvSpPr>
          <p:nvPr>
            <p:ph type="dt" sz="half" idx="10"/>
          </p:nvPr>
        </p:nvSpPr>
        <p:spPr/>
        <p:txBody>
          <a:bodyPr/>
          <a:lstStyle/>
          <a:p>
            <a:fld id="{7B50FB7F-31A9-401E-B0D5-0FB0590168D9}" type="datetime1">
              <a:rPr lang="en-US" smtClean="0"/>
              <a:t>2/26/2026</a:t>
            </a:fld>
            <a:endParaRPr lang="en-US"/>
          </a:p>
        </p:txBody>
      </p:sp>
      <p:sp>
        <p:nvSpPr>
          <p:cNvPr id="5" name="Footer Placeholder 4">
            <a:extLst>
              <a:ext uri="{FF2B5EF4-FFF2-40B4-BE49-F238E27FC236}">
                <a16:creationId xmlns:a16="http://schemas.microsoft.com/office/drawing/2014/main" id="{B772E460-2228-04DD-A48A-1B85B2091AF7}"/>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111590DE-76C1-0BA7-AABC-04C3AB86FABA}"/>
              </a:ext>
            </a:extLst>
          </p:cNvPr>
          <p:cNvSpPr>
            <a:spLocks noGrp="1"/>
          </p:cNvSpPr>
          <p:nvPr>
            <p:ph type="sldNum" sz="quarter" idx="12"/>
          </p:nvPr>
        </p:nvSpPr>
        <p:spPr/>
        <p:txBody>
          <a:bodyPr/>
          <a:lstStyle/>
          <a:p>
            <a:fld id="{CC057153-B650-4DEB-B370-79DDCFDCE934}" type="slidenum">
              <a:rPr lang="en-US" smtClean="0"/>
              <a:t>31</a:t>
            </a:fld>
            <a:endParaRPr lang="en-US"/>
          </a:p>
        </p:txBody>
      </p:sp>
    </p:spTree>
    <p:extLst>
      <p:ext uri="{BB962C8B-B14F-4D97-AF65-F5344CB8AC3E}">
        <p14:creationId xmlns:p14="http://schemas.microsoft.com/office/powerpoint/2010/main" val="37192049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4736" y="1173385"/>
            <a:ext cx="9356106" cy="1200329"/>
          </a:xfrm>
        </p:spPr>
        <p:txBody>
          <a:bodyPr vert="horz" lIns="91440" tIns="45720" rIns="91440" bIns="45720" rtlCol="0" anchor="t">
            <a:normAutofit/>
          </a:bodyPr>
          <a:lstStyle/>
          <a:p>
            <a:r>
              <a:rPr lang="en-US" dirty="0">
                <a:solidFill>
                  <a:srgbClr val="50A0A0"/>
                </a:solidFill>
              </a:rPr>
              <a:t>Help For People With Limited Income and/or Resources </a:t>
            </a:r>
          </a:p>
        </p:txBody>
      </p:sp>
      <p:graphicFrame>
        <p:nvGraphicFramePr>
          <p:cNvPr id="43012" name="Content Placeholder 2">
            <a:extLst>
              <a:ext uri="{FF2B5EF4-FFF2-40B4-BE49-F238E27FC236}">
                <a16:creationId xmlns:a16="http://schemas.microsoft.com/office/drawing/2014/main" id="{49AC13B0-9C1A-4582-A5E9-6374714BE9AC}"/>
              </a:ext>
            </a:extLst>
          </p:cNvPr>
          <p:cNvGraphicFramePr>
            <a:graphicFrameLocks noGrp="1"/>
          </p:cNvGraphicFramePr>
          <p:nvPr>
            <p:ph idx="1"/>
            <p:extLst>
              <p:ext uri="{D42A27DB-BD31-4B8C-83A1-F6EECF244321}">
                <p14:modId xmlns:p14="http://schemas.microsoft.com/office/powerpoint/2010/main" val="4100160684"/>
              </p:ext>
            </p:extLst>
          </p:nvPr>
        </p:nvGraphicFramePr>
        <p:xfrm>
          <a:off x="801464" y="2229723"/>
          <a:ext cx="10589071" cy="3781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black and white logo&#10;&#10;Description automatically generated">
            <a:extLst>
              <a:ext uri="{FF2B5EF4-FFF2-40B4-BE49-F238E27FC236}">
                <a16:creationId xmlns:a16="http://schemas.microsoft.com/office/drawing/2014/main" id="{17F65C89-3002-FF24-742A-D6EC0B3A5CB9}"/>
              </a:ext>
            </a:extLst>
          </p:cNvPr>
          <p:cNvPicPr>
            <a:picLocks noChangeAspect="1"/>
          </p:cNvPicPr>
          <p:nvPr/>
        </p:nvPicPr>
        <p:blipFill rotWithShape="1">
          <a:blip r:embed="rId8">
            <a:extLst>
              <a:ext uri="{28A0092B-C50C-407E-A947-70E740481C1C}">
                <a14:useLocalDpi xmlns:a14="http://schemas.microsoft.com/office/drawing/2010/main" val="0"/>
              </a:ext>
            </a:extLst>
          </a:blip>
          <a:srcRect l="4527" r="8154"/>
          <a:stretch/>
        </p:blipFill>
        <p:spPr>
          <a:xfrm>
            <a:off x="8532348" y="5439664"/>
            <a:ext cx="3176987" cy="1187250"/>
          </a:xfrm>
          <a:prstGeom prst="rect">
            <a:avLst/>
          </a:prstGeom>
        </p:spPr>
      </p:pic>
      <p:sp>
        <p:nvSpPr>
          <p:cNvPr id="4" name="TextBox 3">
            <a:extLst>
              <a:ext uri="{FF2B5EF4-FFF2-40B4-BE49-F238E27FC236}">
                <a16:creationId xmlns:a16="http://schemas.microsoft.com/office/drawing/2014/main" id="{50DCDAF3-C197-BDBF-93FB-303F1846BF07}"/>
              </a:ext>
            </a:extLst>
          </p:cNvPr>
          <p:cNvSpPr txBox="1"/>
          <p:nvPr/>
        </p:nvSpPr>
        <p:spPr>
          <a:xfrm>
            <a:off x="482664" y="5934670"/>
            <a:ext cx="3176987" cy="923330"/>
          </a:xfrm>
          <a:prstGeom prst="rect">
            <a:avLst/>
          </a:prstGeom>
          <a:noFill/>
        </p:spPr>
        <p:txBody>
          <a:bodyPr wrap="square" rtlCol="0">
            <a:spAutoFit/>
          </a:bodyPr>
          <a:lstStyle/>
          <a:p>
            <a:r>
              <a:rPr lang="en-US" dirty="0"/>
              <a:t>*Not necessarily income dependent</a:t>
            </a:r>
          </a:p>
          <a:p>
            <a:endParaRPr lang="en-US" dirty="0"/>
          </a:p>
        </p:txBody>
      </p:sp>
    </p:spTree>
    <p:extLst>
      <p:ext uri="{BB962C8B-B14F-4D97-AF65-F5344CB8AC3E}">
        <p14:creationId xmlns:p14="http://schemas.microsoft.com/office/powerpoint/2010/main" val="7794700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2DCD9-DF6A-1914-434E-5C6F320000DC}"/>
              </a:ext>
            </a:extLst>
          </p:cNvPr>
          <p:cNvSpPr>
            <a:spLocks noGrp="1"/>
          </p:cNvSpPr>
          <p:nvPr>
            <p:ph type="title"/>
          </p:nvPr>
        </p:nvSpPr>
        <p:spPr>
          <a:xfrm>
            <a:off x="835898" y="797051"/>
            <a:ext cx="4549175" cy="486184"/>
          </a:xfrm>
        </p:spPr>
        <p:txBody>
          <a:bodyPr vert="horz" lIns="91440" tIns="45720" rIns="91440" bIns="45720" rtlCol="0" anchor="t">
            <a:normAutofit fontScale="90000"/>
          </a:bodyPr>
          <a:lstStyle/>
          <a:p>
            <a:r>
              <a:rPr lang="en-US" dirty="0">
                <a:solidFill>
                  <a:srgbClr val="50A0A0"/>
                </a:solidFill>
              </a:rPr>
              <a:t>Enroll on Time!</a:t>
            </a:r>
          </a:p>
        </p:txBody>
      </p:sp>
      <p:sp>
        <p:nvSpPr>
          <p:cNvPr id="3" name="Content Placeholder 2">
            <a:extLst>
              <a:ext uri="{FF2B5EF4-FFF2-40B4-BE49-F238E27FC236}">
                <a16:creationId xmlns:a16="http://schemas.microsoft.com/office/drawing/2014/main" id="{8F4699F9-543E-7CA3-EFE2-FD6F3A76D2B3}"/>
              </a:ext>
            </a:extLst>
          </p:cNvPr>
          <p:cNvSpPr>
            <a:spLocks noGrp="1"/>
          </p:cNvSpPr>
          <p:nvPr>
            <p:ph idx="1"/>
          </p:nvPr>
        </p:nvSpPr>
        <p:spPr>
          <a:xfrm>
            <a:off x="1002929" y="2326472"/>
            <a:ext cx="4625102" cy="4126530"/>
          </a:xfrm>
          <a:ln>
            <a:solidFill>
              <a:schemeClr val="tx1"/>
            </a:solidFill>
          </a:ln>
        </p:spPr>
        <p:txBody>
          <a:bodyPr>
            <a:noAutofit/>
          </a:bodyPr>
          <a:lstStyle/>
          <a:p>
            <a:pPr marL="0" indent="0">
              <a:buNone/>
            </a:pPr>
            <a:r>
              <a:rPr lang="en-US" sz="1600" b="1" dirty="0"/>
              <a:t>Part B Late Enrollment Penalty </a:t>
            </a:r>
            <a:r>
              <a:rPr lang="en-US" sz="1600" dirty="0"/>
              <a:t>is 10% of the Standard Monthly Premium for each full year you should have enrolled but didn’t</a:t>
            </a:r>
          </a:p>
          <a:p>
            <a:r>
              <a:rPr lang="en-US" sz="1600" dirty="0"/>
              <a:t>So, if you should have enrolled in October of 2023, and decide to enroll during the General Enrollment Period in January of 2026, you will pay $20.90 on top  of your Part B Premium</a:t>
            </a:r>
          </a:p>
          <a:p>
            <a:r>
              <a:rPr lang="en-US" sz="1600" dirty="0"/>
              <a:t>As the Premium changes (generally goes up) every year, so will the amount you pay as a penalty</a:t>
            </a:r>
          </a:p>
        </p:txBody>
      </p:sp>
      <p:sp>
        <p:nvSpPr>
          <p:cNvPr id="5" name="Footer Placeholder 4">
            <a:extLst>
              <a:ext uri="{FF2B5EF4-FFF2-40B4-BE49-F238E27FC236}">
                <a16:creationId xmlns:a16="http://schemas.microsoft.com/office/drawing/2014/main" id="{FF0B99D0-F0F9-090A-7008-5A041F3468B5}"/>
              </a:ext>
            </a:extLst>
          </p:cNvPr>
          <p:cNvSpPr>
            <a:spLocks noGrp="1"/>
          </p:cNvSpPr>
          <p:nvPr>
            <p:ph type="ftr" sz="quarter" idx="11"/>
          </p:nvPr>
        </p:nvSpPr>
        <p:spPr/>
        <p:txBody>
          <a:bodyPr/>
          <a:lstStyle/>
          <a:p>
            <a:r>
              <a:rPr lang="en-US"/>
              <a:t>
              </a:t>
            </a:r>
          </a:p>
        </p:txBody>
      </p:sp>
      <p:pic>
        <p:nvPicPr>
          <p:cNvPr id="10" name="Picture 9" descr="A black and white logo&#10;&#10;Description automatically generated">
            <a:extLst>
              <a:ext uri="{FF2B5EF4-FFF2-40B4-BE49-F238E27FC236}">
                <a16:creationId xmlns:a16="http://schemas.microsoft.com/office/drawing/2014/main" id="{4F6F567C-0F79-C090-3E92-93F60E460459}"/>
              </a:ext>
            </a:extLst>
          </p:cNvPr>
          <p:cNvPicPr>
            <a:picLocks noChangeAspect="1"/>
          </p:cNvPicPr>
          <p:nvPr/>
        </p:nvPicPr>
        <p:blipFill rotWithShape="1">
          <a:blip r:embed="rId3">
            <a:extLst>
              <a:ext uri="{28A0092B-C50C-407E-A947-70E740481C1C}">
                <a14:useLocalDpi xmlns:a14="http://schemas.microsoft.com/office/drawing/2010/main" val="0"/>
              </a:ext>
            </a:extLst>
          </a:blip>
          <a:srcRect l="4527" r="8154"/>
          <a:stretch/>
        </p:blipFill>
        <p:spPr>
          <a:xfrm>
            <a:off x="8504939" y="203426"/>
            <a:ext cx="3176987" cy="1187250"/>
          </a:xfrm>
          <a:prstGeom prst="rect">
            <a:avLst/>
          </a:prstGeom>
        </p:spPr>
      </p:pic>
      <p:sp>
        <p:nvSpPr>
          <p:cNvPr id="14" name="TextBox 13">
            <a:extLst>
              <a:ext uri="{FF2B5EF4-FFF2-40B4-BE49-F238E27FC236}">
                <a16:creationId xmlns:a16="http://schemas.microsoft.com/office/drawing/2014/main" id="{82CB4223-7F54-8F1C-32D3-1B2EFA48DDA8}"/>
              </a:ext>
            </a:extLst>
          </p:cNvPr>
          <p:cNvSpPr txBox="1"/>
          <p:nvPr/>
        </p:nvSpPr>
        <p:spPr>
          <a:xfrm>
            <a:off x="6816514" y="2326472"/>
            <a:ext cx="4369883" cy="3293209"/>
          </a:xfrm>
          <a:prstGeom prst="rect">
            <a:avLst/>
          </a:prstGeom>
          <a:noFill/>
          <a:ln>
            <a:solidFill>
              <a:schemeClr val="tx1"/>
            </a:solidFill>
          </a:ln>
        </p:spPr>
        <p:txBody>
          <a:bodyPr wrap="square">
            <a:spAutoFit/>
          </a:bodyPr>
          <a:lstStyle/>
          <a:p>
            <a:r>
              <a:rPr lang="en-US" sz="1600" b="1" dirty="0"/>
              <a:t>Part D Late Enrollment Penalty Calculation: </a:t>
            </a:r>
            <a:r>
              <a:rPr lang="en-US" sz="1600" dirty="0"/>
              <a:t>Penalty is calculated as 1% of the Part D base beneficiary premium ($38.99 in 2026),</a:t>
            </a:r>
          </a:p>
          <a:p>
            <a:endParaRPr lang="en-US" sz="1600" dirty="0"/>
          </a:p>
          <a:p>
            <a:pPr marL="285750" indent="-285750">
              <a:buFont typeface="Arial" panose="020B0604020202020204" pitchFamily="34" charset="0"/>
              <a:buChar char="•"/>
            </a:pPr>
            <a:r>
              <a:rPr lang="en-US" sz="1600" dirty="0"/>
              <a:t>For each month a beneficiary does not have creditable coverage and is not enrolled in Part- D (approximately $0.39 a month x the number of months, added to the monthly premium)</a:t>
            </a:r>
          </a:p>
          <a:p>
            <a:pPr marL="285750" indent="-285750">
              <a:buFont typeface="Arial" panose="020B0604020202020204" pitchFamily="34" charset="0"/>
              <a:buChar char="•"/>
            </a:pPr>
            <a:r>
              <a:rPr lang="en-US" sz="1600" dirty="0"/>
              <a:t>The penalty amount changes each year as the Part D base beneficiary premium changes</a:t>
            </a:r>
          </a:p>
        </p:txBody>
      </p:sp>
      <p:sp>
        <p:nvSpPr>
          <p:cNvPr id="16" name="TextBox 15">
            <a:extLst>
              <a:ext uri="{FF2B5EF4-FFF2-40B4-BE49-F238E27FC236}">
                <a16:creationId xmlns:a16="http://schemas.microsoft.com/office/drawing/2014/main" id="{13DF7CB8-5ABD-03F8-EF00-24B122AAA9AD}"/>
              </a:ext>
            </a:extLst>
          </p:cNvPr>
          <p:cNvSpPr txBox="1"/>
          <p:nvPr/>
        </p:nvSpPr>
        <p:spPr>
          <a:xfrm>
            <a:off x="835898" y="1527054"/>
            <a:ext cx="10350499" cy="369332"/>
          </a:xfrm>
          <a:prstGeom prst="rect">
            <a:avLst/>
          </a:prstGeom>
          <a:noFill/>
        </p:spPr>
        <p:txBody>
          <a:bodyPr wrap="square">
            <a:spAutoFit/>
          </a:bodyPr>
          <a:lstStyle/>
          <a:p>
            <a:pPr marL="0" indent="0">
              <a:buNone/>
            </a:pPr>
            <a:r>
              <a:rPr lang="en-US" sz="1800" dirty="0"/>
              <a:t>There are life-long penalties that will follow you if you miss the deadlines for Part D and/or B</a:t>
            </a:r>
            <a:r>
              <a:rPr lang="en-US" dirty="0"/>
              <a:t>.</a:t>
            </a:r>
            <a:endParaRPr lang="en-US" sz="1800" dirty="0"/>
          </a:p>
        </p:txBody>
      </p:sp>
    </p:spTree>
    <p:extLst>
      <p:ext uri="{BB962C8B-B14F-4D97-AF65-F5344CB8AC3E}">
        <p14:creationId xmlns:p14="http://schemas.microsoft.com/office/powerpoint/2010/main" val="11933221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57ACA1-62DA-49AA-AA62-BEA474DDB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6563" y="90231"/>
            <a:ext cx="8412835" cy="6732549"/>
          </a:xfrm>
          <a:prstGeom prst="rect">
            <a:avLst/>
          </a:prstGeom>
        </p:spPr>
      </p:pic>
      <p:sp>
        <p:nvSpPr>
          <p:cNvPr id="5" name="TextBox 4">
            <a:extLst>
              <a:ext uri="{FF2B5EF4-FFF2-40B4-BE49-F238E27FC236}">
                <a16:creationId xmlns:a16="http://schemas.microsoft.com/office/drawing/2014/main" id="{4B83F829-509E-468F-91B7-20CAB3B19AD2}"/>
              </a:ext>
            </a:extLst>
          </p:cNvPr>
          <p:cNvSpPr txBox="1"/>
          <p:nvPr/>
        </p:nvSpPr>
        <p:spPr>
          <a:xfrm>
            <a:off x="3604420" y="6259938"/>
            <a:ext cx="7060075" cy="507831"/>
          </a:xfrm>
          <a:prstGeom prst="rect">
            <a:avLst/>
          </a:prstGeom>
          <a:noFill/>
        </p:spPr>
        <p:txBody>
          <a:bodyPr wrap="square" rtlCol="0">
            <a:spAutoFit/>
          </a:bodyPr>
          <a:lstStyle/>
          <a:p>
            <a:endParaRPr lang="en-US" sz="1350"/>
          </a:p>
          <a:p>
            <a:r>
              <a:rPr lang="en-US" sz="1350"/>
              <a:t> </a:t>
            </a:r>
            <a:r>
              <a:rPr lang="en-US" sz="1350">
                <a:hlinkClick r:id="rId4" action="ppaction://hlinkfile"/>
              </a:rPr>
              <a:t>Medicare.gov/basics/get-started-with-</a:t>
            </a:r>
            <a:r>
              <a:rPr lang="en-US" sz="1350" err="1">
                <a:hlinkClick r:id="rId4" action="ppaction://hlinkfile"/>
              </a:rPr>
              <a:t>medicare</a:t>
            </a:r>
            <a:endParaRPr lang="en-US" sz="1350"/>
          </a:p>
        </p:txBody>
      </p:sp>
    </p:spTree>
    <p:extLst>
      <p:ext uri="{BB962C8B-B14F-4D97-AF65-F5344CB8AC3E}">
        <p14:creationId xmlns:p14="http://schemas.microsoft.com/office/powerpoint/2010/main" val="37596583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5EBAC-6C9C-7723-EAA6-7BE9670125D8}"/>
              </a:ext>
            </a:extLst>
          </p:cNvPr>
          <p:cNvSpPr>
            <a:spLocks noGrp="1"/>
          </p:cNvSpPr>
          <p:nvPr>
            <p:ph type="title"/>
          </p:nvPr>
        </p:nvSpPr>
        <p:spPr>
          <a:xfrm>
            <a:off x="759509" y="861912"/>
            <a:ext cx="7854634" cy="593625"/>
          </a:xfrm>
        </p:spPr>
        <p:txBody>
          <a:bodyPr vert="horz" lIns="91440" tIns="45720" rIns="91440" bIns="45720" rtlCol="0" anchor="t">
            <a:normAutofit fontScale="90000"/>
          </a:bodyPr>
          <a:lstStyle/>
          <a:p>
            <a:r>
              <a:rPr lang="en-US" dirty="0">
                <a:solidFill>
                  <a:srgbClr val="50A0A0"/>
                </a:solidFill>
              </a:rPr>
              <a:t>Special Enrollment Periods (SEPs)	</a:t>
            </a:r>
          </a:p>
        </p:txBody>
      </p:sp>
      <p:sp>
        <p:nvSpPr>
          <p:cNvPr id="3" name="Content Placeholder 2">
            <a:extLst>
              <a:ext uri="{FF2B5EF4-FFF2-40B4-BE49-F238E27FC236}">
                <a16:creationId xmlns:a16="http://schemas.microsoft.com/office/drawing/2014/main" id="{227AAF5A-584D-B7B0-05B9-DA619F9D9331}"/>
              </a:ext>
            </a:extLst>
          </p:cNvPr>
          <p:cNvSpPr>
            <a:spLocks noGrp="1"/>
          </p:cNvSpPr>
          <p:nvPr>
            <p:ph idx="1"/>
          </p:nvPr>
        </p:nvSpPr>
        <p:spPr>
          <a:xfrm>
            <a:off x="838200" y="1551617"/>
            <a:ext cx="5980043" cy="4700096"/>
          </a:xfrm>
        </p:spPr>
        <p:txBody>
          <a:bodyPr>
            <a:normAutofit fontScale="77500" lnSpcReduction="20000"/>
          </a:bodyPr>
          <a:lstStyle/>
          <a:p>
            <a:pPr marL="0" indent="0">
              <a:buNone/>
            </a:pPr>
            <a:r>
              <a:rPr lang="en-US" dirty="0"/>
              <a:t>Enable beneficiaries to make Part D changes in special situations, including:</a:t>
            </a:r>
          </a:p>
          <a:p>
            <a:pPr lvl="1"/>
            <a:r>
              <a:rPr lang="en-US" dirty="0"/>
              <a:t>Involuntary loss of creditable coverage</a:t>
            </a:r>
          </a:p>
          <a:p>
            <a:pPr lvl="1"/>
            <a:r>
              <a:rPr lang="en-US" dirty="0"/>
              <a:t>Entering, residing in or leaving a long-term care facility</a:t>
            </a:r>
          </a:p>
          <a:p>
            <a:pPr lvl="1"/>
            <a:r>
              <a:rPr lang="en-US" dirty="0"/>
              <a:t>Moving</a:t>
            </a:r>
          </a:p>
          <a:p>
            <a:pPr lvl="1"/>
            <a:r>
              <a:rPr lang="en-US" dirty="0"/>
              <a:t>Other exceptional circumstances</a:t>
            </a:r>
          </a:p>
          <a:p>
            <a:pPr lvl="2">
              <a:buFont typeface="Courier New" panose="02070309020205020404" pitchFamily="49" charset="0"/>
              <a:buChar char="o"/>
            </a:pPr>
            <a:r>
              <a:rPr lang="en-US" dirty="0"/>
              <a:t>Automatic enrollment into a plan by Medicare</a:t>
            </a:r>
          </a:p>
          <a:p>
            <a:pPr lvl="2">
              <a:buFont typeface="Courier New" panose="02070309020205020404" pitchFamily="49" charset="0"/>
              <a:buChar char="o"/>
            </a:pPr>
            <a:r>
              <a:rPr lang="en-US" dirty="0"/>
              <a:t>Error by a Federal Employee or SHIP Counselor</a:t>
            </a:r>
          </a:p>
          <a:p>
            <a:pPr lvl="2">
              <a:buFont typeface="Courier New" panose="02070309020205020404" pitchFamily="49" charset="0"/>
              <a:buChar char="o"/>
            </a:pPr>
            <a:r>
              <a:rPr lang="en-US" dirty="0"/>
              <a:t>First year trial period for Medicare Advantage</a:t>
            </a:r>
          </a:p>
          <a:p>
            <a:pPr lvl="2">
              <a:buFont typeface="Courier New" panose="02070309020205020404" pitchFamily="49" charset="0"/>
              <a:buChar char="o"/>
            </a:pPr>
            <a:r>
              <a:rPr lang="en-US" dirty="0"/>
              <a:t>Switching to/from PACE (Program of All-Inclusive Care for the Elderly)</a:t>
            </a:r>
          </a:p>
          <a:p>
            <a:pPr lvl="2">
              <a:buFont typeface="Courier New" panose="02070309020205020404" pitchFamily="49" charset="0"/>
              <a:buChar char="o"/>
            </a:pPr>
            <a:r>
              <a:rPr lang="en-US" dirty="0"/>
              <a:t>When an employer group health plan would otherwise allow a beneficiary to make changes to his/her employer group health plan.</a:t>
            </a:r>
          </a:p>
          <a:p>
            <a:pPr marL="228600" lvl="1" indent="0">
              <a:buNone/>
            </a:pPr>
            <a:endParaRPr lang="en-US" dirty="0"/>
          </a:p>
          <a:p>
            <a:pPr marL="228600" lvl="1" indent="0">
              <a:buNone/>
            </a:pPr>
            <a:r>
              <a:rPr lang="en-US" dirty="0"/>
              <a:t>NOTE:  COBRA is </a:t>
            </a:r>
            <a:r>
              <a:rPr lang="en-US" b="1" dirty="0"/>
              <a:t>not</a:t>
            </a:r>
            <a:r>
              <a:rPr lang="en-US" dirty="0"/>
              <a:t> considered creditable coverage for Medicare Part B.  You </a:t>
            </a:r>
            <a:r>
              <a:rPr lang="en-US" b="1" dirty="0"/>
              <a:t>may</a:t>
            </a:r>
            <a:r>
              <a:rPr lang="en-US" dirty="0"/>
              <a:t> qualify for a Part D Special Enrollment Period, but not in all cases.  </a:t>
            </a:r>
          </a:p>
          <a:p>
            <a:pPr marL="228600" lvl="1" indent="0">
              <a:buNone/>
            </a:pPr>
            <a:endParaRPr lang="en-US" dirty="0"/>
          </a:p>
        </p:txBody>
      </p:sp>
      <p:pic>
        <p:nvPicPr>
          <p:cNvPr id="5" name="Picture 4" descr="A black and white logo&#10;&#10;Description automatically generated">
            <a:extLst>
              <a:ext uri="{FF2B5EF4-FFF2-40B4-BE49-F238E27FC236}">
                <a16:creationId xmlns:a16="http://schemas.microsoft.com/office/drawing/2014/main" id="{3D933F2E-1AB1-C43A-E8F2-89F6DBAA9BF1}"/>
              </a:ext>
            </a:extLst>
          </p:cNvPr>
          <p:cNvPicPr>
            <a:picLocks noChangeAspect="1"/>
          </p:cNvPicPr>
          <p:nvPr/>
        </p:nvPicPr>
        <p:blipFill rotWithShape="1">
          <a:blip r:embed="rId4">
            <a:extLst>
              <a:ext uri="{28A0092B-C50C-407E-A947-70E740481C1C}">
                <a14:useLocalDpi xmlns:a14="http://schemas.microsoft.com/office/drawing/2010/main" val="0"/>
              </a:ext>
            </a:extLst>
          </a:blip>
          <a:srcRect l="4527" r="8154"/>
          <a:stretch/>
        </p:blipFill>
        <p:spPr>
          <a:xfrm>
            <a:off x="8614143" y="268287"/>
            <a:ext cx="3176987" cy="1187250"/>
          </a:xfrm>
          <a:prstGeom prst="rect">
            <a:avLst/>
          </a:prstGeom>
        </p:spPr>
      </p:pic>
      <p:pic>
        <p:nvPicPr>
          <p:cNvPr id="7" name="Graphic 6" descr="Clock with solid fill">
            <a:extLst>
              <a:ext uri="{FF2B5EF4-FFF2-40B4-BE49-F238E27FC236}">
                <a16:creationId xmlns:a16="http://schemas.microsoft.com/office/drawing/2014/main" id="{9AC1C90A-C339-17EB-8CE1-DB9AA830D32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53871" y="2155725"/>
            <a:ext cx="2819400" cy="2819400"/>
          </a:xfrm>
          <a:prstGeom prst="rect">
            <a:avLst/>
          </a:prstGeom>
        </p:spPr>
      </p:pic>
    </p:spTree>
    <p:extLst>
      <p:ext uri="{BB962C8B-B14F-4D97-AF65-F5344CB8AC3E}">
        <p14:creationId xmlns:p14="http://schemas.microsoft.com/office/powerpoint/2010/main" val="3148781904"/>
      </p:ext>
    </p:extLst>
  </p:cSld>
  <p:clrMapOvr>
    <a:masterClrMapping/>
  </p:clrMapOvr>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A6A47-3BA1-4DDA-A76C-98C19E2DE5D8}"/>
              </a:ext>
            </a:extLst>
          </p:cNvPr>
          <p:cNvSpPr>
            <a:spLocks noGrp="1"/>
          </p:cNvSpPr>
          <p:nvPr>
            <p:ph type="title"/>
          </p:nvPr>
        </p:nvSpPr>
        <p:spPr/>
        <p:txBody>
          <a:bodyPr>
            <a:normAutofit/>
          </a:bodyPr>
          <a:lstStyle/>
          <a:p>
            <a:pPr algn="ctr"/>
            <a:r>
              <a:rPr lang="en-US"/>
              <a:t>Medicare Plan Finder Star Rating System</a:t>
            </a:r>
          </a:p>
        </p:txBody>
      </p:sp>
      <p:graphicFrame>
        <p:nvGraphicFramePr>
          <p:cNvPr id="6" name="Content Placeholder 4">
            <a:extLst>
              <a:ext uri="{FF2B5EF4-FFF2-40B4-BE49-F238E27FC236}">
                <a16:creationId xmlns:a16="http://schemas.microsoft.com/office/drawing/2014/main" id="{7865B0CA-3E71-44E9-A365-A6411C7900C6}"/>
              </a:ext>
            </a:extLst>
          </p:cNvPr>
          <p:cNvGraphicFramePr>
            <a:graphicFrameLocks noGrp="1"/>
          </p:cNvGraphicFramePr>
          <p:nvPr>
            <p:ph sz="half" idx="1"/>
          </p:nvPr>
        </p:nvGraphicFramePr>
        <p:xfrm>
          <a:off x="690716" y="1717010"/>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7">
            <a:extLst>
              <a:ext uri="{FF2B5EF4-FFF2-40B4-BE49-F238E27FC236}">
                <a16:creationId xmlns:a16="http://schemas.microsoft.com/office/drawing/2014/main" id="{F2838ED7-D526-4AEA-B3FF-F55BEE544E99}"/>
              </a:ext>
            </a:extLst>
          </p:cNvPr>
          <p:cNvGraphicFramePr>
            <a:graphicFrameLocks noGrp="1"/>
          </p:cNvGraphicFramePr>
          <p:nvPr>
            <p:ph sz="half" idx="2"/>
          </p:nvPr>
        </p:nvGraphicFramePr>
        <p:xfrm>
          <a:off x="6096000" y="1717010"/>
          <a:ext cx="5181600" cy="43513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047349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38D4C-B658-41BD-815C-FAB558D0206D}"/>
              </a:ext>
            </a:extLst>
          </p:cNvPr>
          <p:cNvSpPr>
            <a:spLocks noGrp="1"/>
          </p:cNvSpPr>
          <p:nvPr>
            <p:ph type="title"/>
          </p:nvPr>
        </p:nvSpPr>
        <p:spPr>
          <a:xfrm>
            <a:off x="6816432" y="762001"/>
            <a:ext cx="4554680" cy="1708243"/>
          </a:xfrm>
        </p:spPr>
        <p:txBody>
          <a:bodyPr anchor="ctr">
            <a:normAutofit/>
          </a:bodyPr>
          <a:lstStyle/>
          <a:p>
            <a:r>
              <a:rPr lang="en-US" sz="4000"/>
              <a:t>Annual Notice of Plan Changes</a:t>
            </a:r>
          </a:p>
        </p:txBody>
      </p:sp>
      <p:pic>
        <p:nvPicPr>
          <p:cNvPr id="2050" name="Picture 2" descr="78,308 Change Plan Stock Photos - Free &amp; Royalty-Free Stock ...">
            <a:extLst>
              <a:ext uri="{FF2B5EF4-FFF2-40B4-BE49-F238E27FC236}">
                <a16:creationId xmlns:a16="http://schemas.microsoft.com/office/drawing/2014/main" id="{A3DE7F37-9176-0C47-3232-876195591D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9757" b="-1"/>
          <a:stretch/>
        </p:blipFill>
        <p:spPr bwMode="auto">
          <a:xfrm>
            <a:off x="761367" y="1165354"/>
            <a:ext cx="4541003" cy="452729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D64E3CE-A8AF-48C1-8914-C729F95978E1}"/>
              </a:ext>
            </a:extLst>
          </p:cNvPr>
          <p:cNvSpPr>
            <a:spLocks noGrp="1"/>
          </p:cNvSpPr>
          <p:nvPr>
            <p:ph idx="1"/>
          </p:nvPr>
        </p:nvSpPr>
        <p:spPr>
          <a:xfrm>
            <a:off x="6816432" y="2470244"/>
            <a:ext cx="4554680" cy="3769835"/>
          </a:xfrm>
        </p:spPr>
        <p:txBody>
          <a:bodyPr anchor="ctr">
            <a:normAutofit fontScale="92500" lnSpcReduction="20000"/>
          </a:bodyPr>
          <a:lstStyle/>
          <a:p>
            <a:r>
              <a:rPr lang="en-US" sz="1700"/>
              <a:t>Plan Annual Notice of Change (ANOC)</a:t>
            </a:r>
          </a:p>
          <a:p>
            <a:r>
              <a:rPr lang="en-US" sz="1700"/>
              <a:t>Part D and Medicare Advantage Plans can change their benefits and costs annually</a:t>
            </a:r>
          </a:p>
          <a:p>
            <a:r>
              <a:rPr lang="en-US" sz="1700"/>
              <a:t>Be sure to check</a:t>
            </a:r>
          </a:p>
          <a:p>
            <a:pPr lvl="1"/>
            <a:r>
              <a:rPr lang="en-US" sz="1700"/>
              <a:t>Premium, deductible, co-payment changes</a:t>
            </a:r>
          </a:p>
          <a:p>
            <a:pPr lvl="1"/>
            <a:r>
              <a:rPr lang="en-US" sz="1700"/>
              <a:t>Are your drugs still covered?</a:t>
            </a:r>
          </a:p>
          <a:p>
            <a:pPr lvl="1"/>
            <a:r>
              <a:rPr lang="en-US" sz="1700"/>
              <a:t>Are your drugs still covered at the same tier?</a:t>
            </a:r>
          </a:p>
          <a:p>
            <a:pPr lvl="1"/>
            <a:r>
              <a:rPr lang="en-US" sz="1700"/>
              <a:t>Are there restrictions to your drugs?</a:t>
            </a:r>
          </a:p>
          <a:p>
            <a:pPr lvl="1"/>
            <a:r>
              <a:rPr lang="en-US" sz="1700"/>
              <a:t>Is there another Plan that offers better coverage?</a:t>
            </a:r>
          </a:p>
        </p:txBody>
      </p:sp>
    </p:spTree>
    <p:extLst>
      <p:ext uri="{BB962C8B-B14F-4D97-AF65-F5344CB8AC3E}">
        <p14:creationId xmlns:p14="http://schemas.microsoft.com/office/powerpoint/2010/main" val="34159589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4B57F7-4405-12D6-D454-A0CE22EA0328}"/>
              </a:ext>
            </a:extLst>
          </p:cNvPr>
          <p:cNvSpPr>
            <a:spLocks noGrp="1"/>
          </p:cNvSpPr>
          <p:nvPr>
            <p:ph type="title"/>
          </p:nvPr>
        </p:nvSpPr>
        <p:spPr>
          <a:xfrm>
            <a:off x="786144" y="1325765"/>
            <a:ext cx="10432189" cy="1132258"/>
          </a:xfrm>
        </p:spPr>
        <p:txBody>
          <a:bodyPr vert="horz" lIns="91440" tIns="45720" rIns="91440" bIns="45720" rtlCol="0" anchor="t">
            <a:normAutofit fontScale="90000"/>
          </a:bodyPr>
          <a:lstStyle/>
          <a:p>
            <a:r>
              <a:rPr lang="en-US" dirty="0">
                <a:solidFill>
                  <a:srgbClr val="50A0A0"/>
                </a:solidFill>
              </a:rPr>
              <a:t>Marketing Guidelines | </a:t>
            </a:r>
            <a:br>
              <a:rPr lang="en-US" dirty="0">
                <a:solidFill>
                  <a:srgbClr val="50A0A0"/>
                </a:solidFill>
              </a:rPr>
            </a:br>
            <a:r>
              <a:rPr lang="en-US" dirty="0">
                <a:solidFill>
                  <a:srgbClr val="50A0A0"/>
                </a:solidFill>
              </a:rPr>
              <a:t>Medicare Advantage and Part D Plans CANNOT:</a:t>
            </a:r>
          </a:p>
        </p:txBody>
      </p:sp>
      <p:graphicFrame>
        <p:nvGraphicFramePr>
          <p:cNvPr id="9" name="Content Placeholder 6">
            <a:extLst>
              <a:ext uri="{FF2B5EF4-FFF2-40B4-BE49-F238E27FC236}">
                <a16:creationId xmlns:a16="http://schemas.microsoft.com/office/drawing/2014/main" id="{1C612B04-8F1C-1DFC-598A-AC5E451E67AC}"/>
              </a:ext>
            </a:extLst>
          </p:cNvPr>
          <p:cNvGraphicFramePr>
            <a:graphicFrameLocks noGrp="1"/>
          </p:cNvGraphicFramePr>
          <p:nvPr>
            <p:ph idx="1"/>
            <p:extLst>
              <p:ext uri="{D42A27DB-BD31-4B8C-83A1-F6EECF244321}">
                <p14:modId xmlns:p14="http://schemas.microsoft.com/office/powerpoint/2010/main" val="3589798785"/>
              </p:ext>
            </p:extLst>
          </p:nvPr>
        </p:nvGraphicFramePr>
        <p:xfrm>
          <a:off x="948261" y="2658532"/>
          <a:ext cx="9711267" cy="35692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descr="A black and white logo&#10;&#10;Description automatically generated">
            <a:extLst>
              <a:ext uri="{FF2B5EF4-FFF2-40B4-BE49-F238E27FC236}">
                <a16:creationId xmlns:a16="http://schemas.microsoft.com/office/drawing/2014/main" id="{708E3E35-AA00-C55C-A483-6FC143D902E9}"/>
              </a:ext>
            </a:extLst>
          </p:cNvPr>
          <p:cNvPicPr>
            <a:picLocks noChangeAspect="1"/>
          </p:cNvPicPr>
          <p:nvPr/>
        </p:nvPicPr>
        <p:blipFill rotWithShape="1">
          <a:blip r:embed="rId8">
            <a:extLst>
              <a:ext uri="{28A0092B-C50C-407E-A947-70E740481C1C}">
                <a14:useLocalDpi xmlns:a14="http://schemas.microsoft.com/office/drawing/2010/main" val="0"/>
              </a:ext>
            </a:extLst>
          </a:blip>
          <a:srcRect l="4527" r="8154"/>
          <a:stretch/>
        </p:blipFill>
        <p:spPr>
          <a:xfrm>
            <a:off x="8614143" y="273982"/>
            <a:ext cx="3176987" cy="1187250"/>
          </a:xfrm>
          <a:prstGeom prst="rect">
            <a:avLst/>
          </a:prstGeom>
        </p:spPr>
      </p:pic>
    </p:spTree>
    <p:extLst>
      <p:ext uri="{BB962C8B-B14F-4D97-AF65-F5344CB8AC3E}">
        <p14:creationId xmlns:p14="http://schemas.microsoft.com/office/powerpoint/2010/main" val="19556324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4F82A-0F17-8669-9179-D2E8CF0E32C1}"/>
              </a:ext>
            </a:extLst>
          </p:cNvPr>
          <p:cNvSpPr>
            <a:spLocks noGrp="1"/>
          </p:cNvSpPr>
          <p:nvPr>
            <p:ph type="title"/>
          </p:nvPr>
        </p:nvSpPr>
        <p:spPr>
          <a:xfrm>
            <a:off x="838199" y="365125"/>
            <a:ext cx="10844605" cy="1325563"/>
          </a:xfrm>
        </p:spPr>
        <p:txBody>
          <a:bodyPr>
            <a:normAutofit fontScale="90000"/>
          </a:bodyPr>
          <a:lstStyle/>
          <a:p>
            <a:r>
              <a:rPr lang="en-US" b="1"/>
              <a:t>Third Party Marketing Organizations Must Include Disclaimers on TV/Radio and Social Media Ads</a:t>
            </a:r>
          </a:p>
        </p:txBody>
      </p:sp>
      <p:sp>
        <p:nvSpPr>
          <p:cNvPr id="3" name="Content Placeholder 2">
            <a:extLst>
              <a:ext uri="{FF2B5EF4-FFF2-40B4-BE49-F238E27FC236}">
                <a16:creationId xmlns:a16="http://schemas.microsoft.com/office/drawing/2014/main" id="{CDD9F579-5E8F-A5F9-D74A-4094F6B204D5}"/>
              </a:ext>
            </a:extLst>
          </p:cNvPr>
          <p:cNvSpPr>
            <a:spLocks noGrp="1"/>
          </p:cNvSpPr>
          <p:nvPr>
            <p:ph idx="1"/>
          </p:nvPr>
        </p:nvSpPr>
        <p:spPr>
          <a:xfrm>
            <a:off x="838199" y="1551316"/>
            <a:ext cx="10515600" cy="4351338"/>
          </a:xfrm>
        </p:spPr>
        <p:txBody>
          <a:bodyPr vert="horz" lIns="91440" tIns="45720" rIns="91440" bIns="45720" rtlCol="0" anchor="t">
            <a:normAutofit/>
          </a:bodyPr>
          <a:lstStyle/>
          <a:p>
            <a:pPr marL="0" indent="0">
              <a:buNone/>
            </a:pPr>
            <a:r>
              <a:rPr lang="en-US">
                <a:latin typeface="Calibri"/>
                <a:ea typeface="Calibri"/>
                <a:cs typeface="Calibri"/>
              </a:rPr>
              <a:t>Example:</a:t>
            </a:r>
          </a:p>
          <a:p>
            <a:pPr lvl="1" algn="ctr"/>
            <a:r>
              <a:rPr lang="en-US" b="0" i="0" u="none" strike="noStrike" baseline="0">
                <a:latin typeface="Calibri"/>
                <a:ea typeface="Calibri"/>
                <a:cs typeface="Calibri"/>
              </a:rPr>
              <a:t>“We do not offer every plan available in your area. Currently we represent </a:t>
            </a:r>
            <a:r>
              <a:rPr lang="en-US" b="1" i="1">
                <a:latin typeface="Calibri-BoldItalic"/>
              </a:rPr>
              <a:t>[number of organizations] </a:t>
            </a:r>
            <a:r>
              <a:rPr lang="en-US">
                <a:latin typeface="Calibri"/>
                <a:ea typeface="Calibri"/>
                <a:cs typeface="Calibri"/>
              </a:rPr>
              <a:t>organizations which offer </a:t>
            </a:r>
            <a:r>
              <a:rPr lang="en-US" b="1" i="1">
                <a:latin typeface="Calibri-BoldItalic"/>
              </a:rPr>
              <a:t>[number of plans] </a:t>
            </a:r>
            <a:r>
              <a:rPr lang="en-US">
                <a:latin typeface="Calibri"/>
                <a:ea typeface="Calibri"/>
                <a:cs typeface="Calibri"/>
              </a:rPr>
              <a:t>products in your area. Please contact Medicare.gov, 1-800-MEDICARE, or your </a:t>
            </a:r>
            <a:r>
              <a:rPr lang="en-US" b="1">
                <a:latin typeface="Calibri-Bold"/>
              </a:rPr>
              <a:t>local State Health Insurance Program (SHIP) to get information on all of your options</a:t>
            </a:r>
            <a:r>
              <a:rPr lang="en-US">
                <a:latin typeface="Calibri"/>
                <a:ea typeface="Calibri"/>
                <a:cs typeface="Calibri"/>
              </a:rPr>
              <a:t>.</a:t>
            </a:r>
          </a:p>
          <a:p>
            <a:pPr lvl="1" algn="ctr"/>
            <a:endParaRPr lang="en-US">
              <a:latin typeface="Calibri" panose="020F0502020204030204" pitchFamily="34" charset="0"/>
            </a:endParaRPr>
          </a:p>
          <a:p>
            <a:pPr lvl="1" algn="ctr"/>
            <a:r>
              <a:rPr lang="en-US">
                <a:latin typeface="Calibri"/>
                <a:ea typeface="Calibri"/>
                <a:cs typeface="Calibri"/>
              </a:rPr>
              <a:t>“Currently we represent </a:t>
            </a:r>
            <a:r>
              <a:rPr lang="en-US" b="1" i="1">
                <a:latin typeface="Calibri-BoldItalic"/>
              </a:rPr>
              <a:t>[number of organizations] </a:t>
            </a:r>
            <a:r>
              <a:rPr lang="en-US">
                <a:latin typeface="Calibri"/>
                <a:ea typeface="Calibri"/>
                <a:cs typeface="Calibri"/>
              </a:rPr>
              <a:t>organizations which offer </a:t>
            </a:r>
            <a:r>
              <a:rPr lang="en-US" b="1" i="1">
                <a:latin typeface="Calibri-BoldItalic"/>
              </a:rPr>
              <a:t>[number of plans] </a:t>
            </a:r>
            <a:r>
              <a:rPr lang="en-US">
                <a:latin typeface="Calibri"/>
                <a:ea typeface="Calibri"/>
                <a:cs typeface="Calibri"/>
              </a:rPr>
              <a:t>products in your area. You can always contact Medicare.gov, 1-800-MEDICARE or your </a:t>
            </a:r>
            <a:r>
              <a:rPr lang="en-US" b="1">
                <a:latin typeface="Calibri-Bold"/>
              </a:rPr>
              <a:t>local State Health Insurance Program for help with plan choices</a:t>
            </a:r>
            <a:r>
              <a:rPr lang="en-US">
                <a:latin typeface="Calibri"/>
                <a:ea typeface="Calibri"/>
                <a:cs typeface="Calibri"/>
              </a:rPr>
              <a:t>.”</a:t>
            </a:r>
          </a:p>
        </p:txBody>
      </p:sp>
      <p:sp>
        <p:nvSpPr>
          <p:cNvPr id="4" name="Date Placeholder 3">
            <a:extLst>
              <a:ext uri="{FF2B5EF4-FFF2-40B4-BE49-F238E27FC236}">
                <a16:creationId xmlns:a16="http://schemas.microsoft.com/office/drawing/2014/main" id="{3EB9112A-30EA-3C18-99E4-E7100AA76D20}"/>
              </a:ext>
            </a:extLst>
          </p:cNvPr>
          <p:cNvSpPr>
            <a:spLocks noGrp="1"/>
          </p:cNvSpPr>
          <p:nvPr>
            <p:ph type="dt" sz="half" idx="10"/>
          </p:nvPr>
        </p:nvSpPr>
        <p:spPr/>
        <p:txBody>
          <a:bodyPr/>
          <a:lstStyle/>
          <a:p>
            <a:fld id="{1AD645F3-592A-42BA-9926-E9362D10B10B}" type="datetime1">
              <a:rPr lang="en-US" smtClean="0"/>
              <a:t>2/26/2026</a:t>
            </a:fld>
            <a:endParaRPr lang="en-US"/>
          </a:p>
        </p:txBody>
      </p:sp>
      <p:sp>
        <p:nvSpPr>
          <p:cNvPr id="5" name="Slide Number Placeholder 4">
            <a:extLst>
              <a:ext uri="{FF2B5EF4-FFF2-40B4-BE49-F238E27FC236}">
                <a16:creationId xmlns:a16="http://schemas.microsoft.com/office/drawing/2014/main" id="{CF8F61F9-A5DC-AC29-F077-1111720AB982}"/>
              </a:ext>
            </a:extLst>
          </p:cNvPr>
          <p:cNvSpPr>
            <a:spLocks noGrp="1"/>
          </p:cNvSpPr>
          <p:nvPr>
            <p:ph type="sldNum" sz="quarter" idx="12"/>
          </p:nvPr>
        </p:nvSpPr>
        <p:spPr/>
        <p:txBody>
          <a:bodyPr/>
          <a:lstStyle/>
          <a:p>
            <a:fld id="{E72BB712-239E-4D7B-97F6-ECD23C294046}" type="slidenum">
              <a:rPr lang="en-US" smtClean="0"/>
              <a:pPr/>
              <a:t>39</a:t>
            </a:fld>
            <a:endParaRPr lang="en-US"/>
          </a:p>
        </p:txBody>
      </p:sp>
      <p:pic>
        <p:nvPicPr>
          <p:cNvPr id="4098" name="Picture 2" descr="230 Best Joe Namath ideas | joe namath, joes, new york jets">
            <a:extLst>
              <a:ext uri="{FF2B5EF4-FFF2-40B4-BE49-F238E27FC236}">
                <a16:creationId xmlns:a16="http://schemas.microsoft.com/office/drawing/2014/main" id="{73F456A8-33F7-B49A-5F05-643595D8EF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318" y="2264634"/>
            <a:ext cx="1217761" cy="171806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Jimmie 'JJ' Walker - IMDb">
            <a:extLst>
              <a:ext uri="{FF2B5EF4-FFF2-40B4-BE49-F238E27FC236}">
                <a16:creationId xmlns:a16="http://schemas.microsoft.com/office/drawing/2014/main" id="{A86FC3E9-9466-EE03-89C6-2DABBDC7F2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7656" y="5306684"/>
            <a:ext cx="1751165" cy="13214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tar Trek cruise appoints William Shatner as official host">
            <a:extLst>
              <a:ext uri="{FF2B5EF4-FFF2-40B4-BE49-F238E27FC236}">
                <a16:creationId xmlns:a16="http://schemas.microsoft.com/office/drawing/2014/main" id="{1985A48C-B143-CE01-DCDA-74E75C3DA6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2184" y="5141357"/>
            <a:ext cx="1542356" cy="1709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4579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For More Information</a:t>
            </a:r>
          </a:p>
        </p:txBody>
      </p:sp>
      <p:sp>
        <p:nvSpPr>
          <p:cNvPr id="49155" name="Content Placeholder 2"/>
          <p:cNvSpPr>
            <a:spLocks noGrp="1"/>
          </p:cNvSpPr>
          <p:nvPr>
            <p:ph idx="1"/>
          </p:nvPr>
        </p:nvSpPr>
        <p:spPr>
          <a:xfrm>
            <a:off x="610182" y="1685615"/>
            <a:ext cx="10858961" cy="4310349"/>
          </a:xfrm>
        </p:spPr>
        <p:txBody>
          <a:bodyPr vert="horz" lIns="91440" tIns="45720" rIns="91440" bIns="45720" rtlCol="0" anchor="t">
            <a:normAutofit/>
          </a:bodyPr>
          <a:lstStyle/>
          <a:p>
            <a:r>
              <a:rPr lang="en-US" sz="2000" dirty="0"/>
              <a:t>www.medicare.gov</a:t>
            </a:r>
          </a:p>
          <a:p>
            <a:r>
              <a:rPr lang="en-US" sz="2000" dirty="0"/>
              <a:t>Medicare &amp; You Handbook</a:t>
            </a:r>
          </a:p>
          <a:p>
            <a:r>
              <a:rPr lang="en-US" sz="2000" dirty="0"/>
              <a:t>1-800-MEDICARE</a:t>
            </a:r>
          </a:p>
          <a:p>
            <a:r>
              <a:rPr lang="en-US" sz="2400" b="1" dirty="0"/>
              <a:t>MI OPTIONS MEDICARE COUNSELING-248-262-0545 </a:t>
            </a:r>
            <a:r>
              <a:rPr lang="en-US" sz="2400" dirty="0"/>
              <a:t>(Livingston, Macomb, Monroe, Oakland, St. Clair and </a:t>
            </a:r>
            <a:r>
              <a:rPr lang="en-US" sz="2400" dirty="0" err="1"/>
              <a:t>Washtnaw</a:t>
            </a:r>
            <a:r>
              <a:rPr lang="en-US" sz="2400" dirty="0"/>
              <a:t> Counties)</a:t>
            </a:r>
          </a:p>
          <a:p>
            <a:r>
              <a:rPr lang="en-US" sz="2400" b="1" dirty="0"/>
              <a:t>MI Options Medicare Counseling elsewhere in Michigan-800-803-7174</a:t>
            </a:r>
          </a:p>
          <a:p>
            <a:r>
              <a:rPr lang="en-US" sz="2400" b="1" dirty="0"/>
              <a:t>SHIP Counseling outside of Michigan  </a:t>
            </a:r>
            <a:r>
              <a:rPr lang="en-US" sz="2400" b="1" dirty="0">
                <a:hlinkClick r:id="rId3"/>
              </a:rPr>
              <a:t>www.SHIPhelp.org</a:t>
            </a:r>
            <a:endParaRPr lang="en-US" sz="2400" b="1" dirty="0"/>
          </a:p>
          <a:p>
            <a:pPr marL="0" indent="0">
              <a:buNone/>
            </a:pPr>
            <a:endParaRPr lang="en-US" sz="2400" b="1" dirty="0"/>
          </a:p>
          <a:p>
            <a:endParaRPr lang="en-US" sz="2400" b="1" dirty="0"/>
          </a:p>
          <a:p>
            <a:pPr marL="0" indent="0">
              <a:buNone/>
            </a:pPr>
            <a:endParaRPr lang="en-US" sz="2400" b="1" dirty="0"/>
          </a:p>
        </p:txBody>
      </p:sp>
      <p:sp>
        <p:nvSpPr>
          <p:cNvPr id="3" name="Date Placeholder 2">
            <a:extLst>
              <a:ext uri="{FF2B5EF4-FFF2-40B4-BE49-F238E27FC236}">
                <a16:creationId xmlns:a16="http://schemas.microsoft.com/office/drawing/2014/main" id="{1F260F10-57B9-4BBF-8C1D-2A949F6F2539}"/>
              </a:ext>
            </a:extLst>
          </p:cNvPr>
          <p:cNvSpPr>
            <a:spLocks noGrp="1"/>
          </p:cNvSpPr>
          <p:nvPr>
            <p:ph type="dt" sz="half" idx="10"/>
          </p:nvPr>
        </p:nvSpPr>
        <p:spPr/>
        <p:txBody>
          <a:bodyPr/>
          <a:lstStyle/>
          <a:p>
            <a:r>
              <a:rPr lang="en-US"/>
              <a:t>9/2024</a:t>
            </a:r>
          </a:p>
        </p:txBody>
      </p:sp>
      <p:sp>
        <p:nvSpPr>
          <p:cNvPr id="4" name="Slide Number Placeholder 3">
            <a:extLst>
              <a:ext uri="{FF2B5EF4-FFF2-40B4-BE49-F238E27FC236}">
                <a16:creationId xmlns:a16="http://schemas.microsoft.com/office/drawing/2014/main" id="{D3892323-459E-43FE-B257-546C01B4594B}"/>
              </a:ext>
            </a:extLst>
          </p:cNvPr>
          <p:cNvSpPr>
            <a:spLocks noGrp="1"/>
          </p:cNvSpPr>
          <p:nvPr>
            <p:ph type="sldNum" sz="quarter" idx="12"/>
          </p:nvPr>
        </p:nvSpPr>
        <p:spPr>
          <a:xfrm>
            <a:off x="10390269" y="6330418"/>
            <a:ext cx="1463040" cy="274320"/>
          </a:xfrm>
        </p:spPr>
        <p:txBody>
          <a:bodyPr/>
          <a:lstStyle/>
          <a:p>
            <a:fld id="{4FAB73BC-B049-4115-A692-8D63A059BFB8}" type="slidenum">
              <a:rPr lang="en-US" smtClean="0"/>
              <a:t>4</a:t>
            </a:fld>
            <a:endParaRPr lang="en-US"/>
          </a:p>
        </p:txBody>
      </p:sp>
      <p:pic>
        <p:nvPicPr>
          <p:cNvPr id="15" name="Picture 14" descr="A black screen with blue text&#10;&#10;Description automatically generated">
            <a:extLst>
              <a:ext uri="{FF2B5EF4-FFF2-40B4-BE49-F238E27FC236}">
                <a16:creationId xmlns:a16="http://schemas.microsoft.com/office/drawing/2014/main" id="{BD56BEF6-6C74-F391-4331-59B64B15FBAA}"/>
              </a:ext>
            </a:extLst>
          </p:cNvPr>
          <p:cNvPicPr>
            <a:picLocks noChangeAspect="1"/>
          </p:cNvPicPr>
          <p:nvPr/>
        </p:nvPicPr>
        <p:blipFill>
          <a:blip r:embed="rId4"/>
          <a:stretch>
            <a:fillRect/>
          </a:stretch>
        </p:blipFill>
        <p:spPr>
          <a:xfrm>
            <a:off x="8029435" y="5629489"/>
            <a:ext cx="3633692" cy="1228858"/>
          </a:xfrm>
          <a:prstGeom prst="rect">
            <a:avLst/>
          </a:prstGeom>
        </p:spPr>
      </p:pic>
    </p:spTree>
    <p:extLst>
      <p:ext uri="{BB962C8B-B14F-4D97-AF65-F5344CB8AC3E}">
        <p14:creationId xmlns:p14="http://schemas.microsoft.com/office/powerpoint/2010/main" val="20998242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553270" y="1072700"/>
            <a:ext cx="10061248" cy="498598"/>
          </a:xfrm>
          <a:prstGeom prst="rect">
            <a:avLst/>
          </a:prstGeom>
        </p:spPr>
        <p:txBody>
          <a:bodyPr vert="horz" lIns="91440" tIns="45720" rIns="91440" bIns="45720" rtlCol="0" anchor="t">
            <a:normAutofit fontScale="90000" lnSpcReduction="10000"/>
          </a:bodyPr>
          <a:lstStyle>
            <a:lvl1pPr defTabSz="914400">
              <a:lnSpc>
                <a:spcPct val="90000"/>
              </a:lnSpc>
              <a:spcBef>
                <a:spcPct val="0"/>
              </a:spcBef>
              <a:buNone/>
              <a:defRPr sz="3600" b="1">
                <a:solidFill>
                  <a:srgbClr val="50A0A0"/>
                </a:solidFill>
                <a:latin typeface="+mj-lt"/>
                <a:ea typeface="+mj-ea"/>
                <a:cs typeface="+mj-cs"/>
              </a:defRPr>
            </a:lvl1pPr>
          </a:lstStyle>
          <a:p>
            <a:r>
              <a:rPr lang="en-US" altLang="en-US" dirty="0"/>
              <a:t>Medicare Preventive Services</a:t>
            </a:r>
            <a:endParaRPr lang="en-US" dirty="0"/>
          </a:p>
        </p:txBody>
      </p:sp>
      <p:sp>
        <p:nvSpPr>
          <p:cNvPr id="19" name="TextBox 19"/>
          <p:cNvSpPr txBox="1"/>
          <p:nvPr/>
        </p:nvSpPr>
        <p:spPr>
          <a:xfrm>
            <a:off x="730255" y="1895212"/>
            <a:ext cx="5492745" cy="4001095"/>
          </a:xfrm>
          <a:prstGeom prst="rect">
            <a:avLst/>
          </a:prstGeom>
        </p:spPr>
        <p:txBody>
          <a:bodyPr wrap="square" lIns="0" tIns="0" rIns="0" bIns="0" rtlCol="0" anchor="t">
            <a:spAutoFit/>
          </a:bodyPr>
          <a:lstStyle/>
          <a:p>
            <a:r>
              <a:rPr lang="en-US" sz="2000" dirty="0">
                <a:ea typeface="Verdana" panose="020B0604030504040204" pitchFamily="34" charset="0"/>
                <a:cs typeface="Poppins Thin Bold" panose="020B0604020202020204" charset="0"/>
              </a:rPr>
              <a:t>Find problems early, when treatment works best. These are covered by:</a:t>
            </a:r>
          </a:p>
          <a:p>
            <a:pPr marL="304815" indent="-304815">
              <a:buFont typeface="Arial" panose="020B0604020202020204" pitchFamily="34" charset="0"/>
              <a:buChar char="•"/>
            </a:pPr>
            <a:r>
              <a:rPr lang="en-US" sz="2000" b="1" dirty="0">
                <a:ea typeface="Verdana" panose="020B0604030504040204" pitchFamily="34" charset="0"/>
                <a:cs typeface="Poppins Thin Bold" panose="020B0604020202020204" charset="0"/>
              </a:rPr>
              <a:t>Medicare Part B</a:t>
            </a:r>
          </a:p>
          <a:p>
            <a:pPr marL="304815" indent="-304815">
              <a:buFont typeface="Arial" panose="020B0604020202020204" pitchFamily="34" charset="0"/>
              <a:buChar char="•"/>
            </a:pPr>
            <a:r>
              <a:rPr lang="en-US" sz="2000" b="1" dirty="0">
                <a:ea typeface="Verdana" panose="020B0604030504040204" pitchFamily="34" charset="0"/>
                <a:cs typeface="Poppins Thin Bold" panose="020B0604020202020204" charset="0"/>
              </a:rPr>
              <a:t>Original Medicare: </a:t>
            </a:r>
            <a:r>
              <a:rPr lang="en-US" sz="2000" dirty="0">
                <a:ea typeface="Verdana" panose="020B0604030504040204" pitchFamily="34" charset="0"/>
                <a:cs typeface="Poppins Thin Bold" panose="020B0604020202020204" charset="0"/>
              </a:rPr>
              <a:t>Pay nothing for most preventive services from a provider who accepts assignment</a:t>
            </a:r>
          </a:p>
          <a:p>
            <a:pPr marL="647715" lvl="1" indent="-342900">
              <a:buFont typeface="Courier New" panose="02070309020205020404" pitchFamily="49" charset="0"/>
              <a:buChar char="o"/>
              <a:defRPr/>
            </a:pPr>
            <a:r>
              <a:rPr lang="en-US" sz="2000" dirty="0">
                <a:ea typeface="Verdana" panose="020B0604030504040204" pitchFamily="34" charset="0"/>
                <a:cs typeface="Poppins Thin Bold" panose="020B0604020202020204" charset="0"/>
              </a:rPr>
              <a:t>May require copayment/coinsurance for office visit </a:t>
            </a:r>
          </a:p>
          <a:p>
            <a:pPr marL="647715" lvl="1" indent="-342900">
              <a:buFont typeface="Courier New" panose="02070309020205020404" pitchFamily="49" charset="0"/>
              <a:buChar char="o"/>
              <a:defRPr/>
            </a:pPr>
            <a:r>
              <a:rPr lang="en-US" sz="2000" dirty="0">
                <a:ea typeface="Verdana" panose="020B0604030504040204" pitchFamily="34" charset="0"/>
                <a:cs typeface="Poppins Thin Bold" panose="020B0604020202020204" charset="0"/>
              </a:rPr>
              <a:t>May pay more from provider who does not accept assignment</a:t>
            </a:r>
            <a:endParaRPr lang="en-US" sz="2000" b="1" dirty="0">
              <a:ea typeface="Verdana" panose="020B0604030504040204" pitchFamily="34" charset="0"/>
              <a:cs typeface="Poppins Thin Bold" panose="020B0604020202020204" charset="0"/>
            </a:endParaRPr>
          </a:p>
          <a:p>
            <a:pPr marL="304815" indent="-304815">
              <a:buFont typeface="Arial" panose="020B0604020202020204" pitchFamily="34" charset="0"/>
              <a:buChar char="•"/>
            </a:pPr>
            <a:r>
              <a:rPr lang="en-US" sz="2000" b="1" dirty="0">
                <a:ea typeface="Verdana" panose="020B0604030504040204" pitchFamily="34" charset="0"/>
                <a:cs typeface="Poppins Thin Bold" panose="020B0604020202020204" charset="0"/>
              </a:rPr>
              <a:t>Medicare Advantage and other plans</a:t>
            </a:r>
          </a:p>
          <a:p>
            <a:pPr marL="800100" lvl="1" indent="-342900">
              <a:buFont typeface="Courier New" panose="02070309020205020404" pitchFamily="49" charset="0"/>
              <a:buChar char="o"/>
            </a:pPr>
            <a:r>
              <a:rPr lang="en-US" sz="2000" dirty="0">
                <a:ea typeface="Verdana" panose="020B0604030504040204" pitchFamily="34" charset="0"/>
                <a:cs typeface="Poppins Thin Bold" panose="020B0604020202020204" charset="0"/>
              </a:rPr>
              <a:t>May require copayments/coinsurances depending on plan benefits</a:t>
            </a:r>
          </a:p>
        </p:txBody>
      </p:sp>
      <p:pic>
        <p:nvPicPr>
          <p:cNvPr id="2" name="Picture 1" descr="A black and white logo&#10;&#10;Description automatically generated">
            <a:extLst>
              <a:ext uri="{FF2B5EF4-FFF2-40B4-BE49-F238E27FC236}">
                <a16:creationId xmlns:a16="http://schemas.microsoft.com/office/drawing/2014/main" id="{9344B02D-82A1-E3CE-06BD-186EEA285971}"/>
              </a:ext>
            </a:extLst>
          </p:cNvPr>
          <p:cNvPicPr>
            <a:picLocks noChangeAspect="1"/>
          </p:cNvPicPr>
          <p:nvPr/>
        </p:nvPicPr>
        <p:blipFill rotWithShape="1">
          <a:blip r:embed="rId3">
            <a:extLst>
              <a:ext uri="{28A0092B-C50C-407E-A947-70E740481C1C}">
                <a14:useLocalDpi xmlns:a14="http://schemas.microsoft.com/office/drawing/2010/main" val="0"/>
              </a:ext>
            </a:extLst>
          </a:blip>
          <a:srcRect l="4527" r="8154"/>
          <a:stretch/>
        </p:blipFill>
        <p:spPr>
          <a:xfrm>
            <a:off x="8461743" y="384048"/>
            <a:ext cx="3176987" cy="1187250"/>
          </a:xfrm>
          <a:prstGeom prst="rect">
            <a:avLst/>
          </a:prstGeom>
        </p:spPr>
      </p:pic>
      <p:pic>
        <p:nvPicPr>
          <p:cNvPr id="5" name="Picture 4" descr="A person and person looking at a paper&#10;&#10;AI-generated content may be incorrect.">
            <a:extLst>
              <a:ext uri="{FF2B5EF4-FFF2-40B4-BE49-F238E27FC236}">
                <a16:creationId xmlns:a16="http://schemas.microsoft.com/office/drawing/2014/main" id="{38F3F7F6-AD59-B800-3859-1BCF8C768B30}"/>
              </a:ext>
            </a:extLst>
          </p:cNvPr>
          <p:cNvPicPr>
            <a:picLocks noChangeAspect="1"/>
          </p:cNvPicPr>
          <p:nvPr/>
        </p:nvPicPr>
        <p:blipFill>
          <a:blip r:embed="rId4"/>
          <a:srcRect l="21318"/>
          <a:stretch>
            <a:fillRect/>
          </a:stretch>
        </p:blipFill>
        <p:spPr>
          <a:xfrm>
            <a:off x="6519333" y="1740823"/>
            <a:ext cx="5264404" cy="4460522"/>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621002" y="1026149"/>
            <a:ext cx="10555237" cy="498598"/>
          </a:xfrm>
          <a:prstGeom prst="rect">
            <a:avLst/>
          </a:prstGeom>
        </p:spPr>
        <p:txBody>
          <a:bodyPr vert="horz" lIns="91440" tIns="45720" rIns="91440" bIns="45720" rtlCol="0" anchor="t">
            <a:normAutofit fontScale="90000" lnSpcReduction="10000"/>
          </a:bodyPr>
          <a:lstStyle>
            <a:defPPr>
              <a:defRPr lang="en-US"/>
            </a:defPPr>
            <a:lvl1pPr defTabSz="914400">
              <a:lnSpc>
                <a:spcPct val="90000"/>
              </a:lnSpc>
              <a:spcBef>
                <a:spcPct val="0"/>
              </a:spcBef>
              <a:buNone/>
              <a:defRPr sz="3600" b="1">
                <a:solidFill>
                  <a:srgbClr val="50A0A0"/>
                </a:solidFill>
                <a:latin typeface="+mj-lt"/>
                <a:ea typeface="+mj-ea"/>
                <a:cs typeface="+mj-cs"/>
              </a:defRPr>
            </a:lvl1pPr>
          </a:lstStyle>
          <a:p>
            <a:r>
              <a:rPr lang="en-US" altLang="en-US" dirty="0"/>
              <a:t>“Welcome to Medicare” Visit</a:t>
            </a:r>
            <a:endParaRPr lang="en-US" dirty="0"/>
          </a:p>
        </p:txBody>
      </p:sp>
      <p:sp>
        <p:nvSpPr>
          <p:cNvPr id="9" name="TextBox 9"/>
          <p:cNvSpPr txBox="1"/>
          <p:nvPr/>
        </p:nvSpPr>
        <p:spPr>
          <a:xfrm>
            <a:off x="778934" y="1890544"/>
            <a:ext cx="5317066" cy="2954078"/>
          </a:xfrm>
          <a:prstGeom prst="rect">
            <a:avLst/>
          </a:prstGeom>
        </p:spPr>
        <p:txBody>
          <a:bodyPr wrap="square" lIns="0" tIns="0" rIns="0" bIns="0" rtlCol="0" anchor="t">
            <a:spAutoFit/>
          </a:bodyPr>
          <a:lstStyle/>
          <a:p>
            <a:pPr>
              <a:defRPr/>
            </a:pPr>
            <a:r>
              <a:rPr lang="en-US" sz="2133" dirty="0">
                <a:ea typeface="Verdana" panose="020B0604030504040204" pitchFamily="34" charset="0"/>
                <a:cs typeface="Poppins Thin Bold" panose="020B0604020202020204" charset="0"/>
              </a:rPr>
              <a:t>One-time visit covered within first 12 months of enrolling in Part B.</a:t>
            </a:r>
          </a:p>
          <a:p>
            <a:pPr marL="228611" indent="-228611">
              <a:buFont typeface="Arial" panose="020B0604020202020204" pitchFamily="34" charset="0"/>
              <a:buChar char="•"/>
              <a:defRPr/>
            </a:pPr>
            <a:r>
              <a:rPr lang="en-US" sz="2133" dirty="0">
                <a:ea typeface="Verdana" panose="020B0604030504040204" pitchFamily="34" charset="0"/>
                <a:cs typeface="Poppins Thin Bold" panose="020B0604020202020204" charset="0"/>
              </a:rPr>
              <a:t>Includes:</a:t>
            </a:r>
          </a:p>
          <a:p>
            <a:pPr marL="647716" lvl="1" indent="-342900">
              <a:buFont typeface="Courier New" panose="02070309020205020404" pitchFamily="49" charset="0"/>
              <a:buChar char="o"/>
              <a:defRPr/>
            </a:pPr>
            <a:r>
              <a:rPr lang="en-US" sz="2133" dirty="0">
                <a:ea typeface="Verdana" panose="020B0604030504040204" pitchFamily="34" charset="0"/>
                <a:cs typeface="Poppins Thin Bold" panose="020B0604020202020204" charset="0"/>
              </a:rPr>
              <a:t>Review of medical and social history</a:t>
            </a:r>
          </a:p>
          <a:p>
            <a:pPr marL="647716" lvl="1" indent="-342900">
              <a:buFont typeface="Courier New" panose="02070309020205020404" pitchFamily="49" charset="0"/>
              <a:buChar char="o"/>
              <a:defRPr/>
            </a:pPr>
            <a:r>
              <a:rPr lang="en-US" sz="2133" dirty="0">
                <a:ea typeface="Verdana" panose="020B0604030504040204" pitchFamily="34" charset="0"/>
                <a:cs typeface="Poppins Thin Bold" panose="020B0604020202020204" charset="0"/>
              </a:rPr>
              <a:t>Height, weight and body mass index</a:t>
            </a:r>
          </a:p>
          <a:p>
            <a:pPr marL="647716" lvl="1" indent="-342900">
              <a:buFont typeface="Courier New" panose="02070309020205020404" pitchFamily="49" charset="0"/>
              <a:buChar char="o"/>
              <a:defRPr/>
            </a:pPr>
            <a:r>
              <a:rPr lang="en-US" sz="2133" dirty="0">
                <a:ea typeface="Verdana" panose="020B0604030504040204" pitchFamily="34" charset="0"/>
                <a:cs typeface="Poppins Thin Bold" panose="020B0604020202020204" charset="0"/>
              </a:rPr>
              <a:t>Simple vision test</a:t>
            </a:r>
          </a:p>
          <a:p>
            <a:pPr marL="647716" lvl="1" indent="-342900">
              <a:buFont typeface="Courier New" panose="02070309020205020404" pitchFamily="49" charset="0"/>
              <a:buChar char="o"/>
              <a:defRPr/>
            </a:pPr>
            <a:r>
              <a:rPr lang="en-US" sz="2133" dirty="0">
                <a:ea typeface="Verdana" panose="020B0604030504040204" pitchFamily="34" charset="0"/>
                <a:cs typeface="Poppins Thin Bold" panose="020B0604020202020204" charset="0"/>
              </a:rPr>
              <a:t>Education and counseling</a:t>
            </a:r>
          </a:p>
          <a:p>
            <a:pPr marL="228611" indent="-228611">
              <a:buFont typeface="Arial" panose="020B0604020202020204" pitchFamily="34" charset="0"/>
              <a:buChar char="•"/>
              <a:defRPr/>
            </a:pPr>
            <a:r>
              <a:rPr lang="en-US" sz="2133" dirty="0">
                <a:ea typeface="Verdana" panose="020B0604030504040204" pitchFamily="34" charset="0"/>
                <a:cs typeface="Poppins Thin Bold" panose="020B0604020202020204" charset="0"/>
              </a:rPr>
              <a:t>Doctor may refer you for additional screenings</a:t>
            </a:r>
          </a:p>
        </p:txBody>
      </p:sp>
      <p:pic>
        <p:nvPicPr>
          <p:cNvPr id="2" name="Picture 1" descr="A black and white logo&#10;&#10;Description automatically generated">
            <a:extLst>
              <a:ext uri="{FF2B5EF4-FFF2-40B4-BE49-F238E27FC236}">
                <a16:creationId xmlns:a16="http://schemas.microsoft.com/office/drawing/2014/main" id="{2D0AA9D1-4CAF-D8C2-E422-31328B6157AF}"/>
              </a:ext>
            </a:extLst>
          </p:cNvPr>
          <p:cNvPicPr>
            <a:picLocks noChangeAspect="1"/>
          </p:cNvPicPr>
          <p:nvPr/>
        </p:nvPicPr>
        <p:blipFill rotWithShape="1">
          <a:blip r:embed="rId3">
            <a:extLst>
              <a:ext uri="{28A0092B-C50C-407E-A947-70E740481C1C}">
                <a14:useLocalDpi xmlns:a14="http://schemas.microsoft.com/office/drawing/2010/main" val="0"/>
              </a:ext>
            </a:extLst>
          </a:blip>
          <a:srcRect l="4527" r="8154"/>
          <a:stretch/>
        </p:blipFill>
        <p:spPr>
          <a:xfrm>
            <a:off x="460136" y="5576217"/>
            <a:ext cx="3176987" cy="1187250"/>
          </a:xfrm>
          <a:prstGeom prst="rect">
            <a:avLst/>
          </a:prstGeom>
        </p:spPr>
      </p:pic>
      <p:pic>
        <p:nvPicPr>
          <p:cNvPr id="7" name="Picture 6" descr="A clipboard with a shield and a cross&#10;&#10;AI-generated content may be incorrect.">
            <a:extLst>
              <a:ext uri="{FF2B5EF4-FFF2-40B4-BE49-F238E27FC236}">
                <a16:creationId xmlns:a16="http://schemas.microsoft.com/office/drawing/2014/main" id="{EF06151F-8EA8-84D3-9F98-E2D96DC50371}"/>
              </a:ext>
            </a:extLst>
          </p:cNvPr>
          <p:cNvPicPr>
            <a:picLocks noChangeAspect="1"/>
          </p:cNvPicPr>
          <p:nvPr/>
        </p:nvPicPr>
        <p:blipFill>
          <a:blip r:embed="rId4"/>
          <a:srcRect l="12113" r="9888"/>
          <a:stretch>
            <a:fillRect/>
          </a:stretch>
        </p:blipFill>
        <p:spPr>
          <a:xfrm>
            <a:off x="6650745" y="1407199"/>
            <a:ext cx="4846988" cy="4557669"/>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526211" y="988274"/>
            <a:ext cx="9804400" cy="498598"/>
          </a:xfrm>
          <a:prstGeom prst="rect">
            <a:avLst/>
          </a:prstGeom>
        </p:spPr>
        <p:txBody>
          <a:bodyPr vert="horz" lIns="91440" tIns="45720" rIns="91440" bIns="45720" rtlCol="0" anchor="t">
            <a:normAutofit fontScale="90000" lnSpcReduction="10000"/>
          </a:bodyPr>
          <a:lstStyle>
            <a:defPPr>
              <a:defRPr lang="en-US"/>
            </a:defPPr>
            <a:lvl1pPr defTabSz="914400">
              <a:lnSpc>
                <a:spcPct val="90000"/>
              </a:lnSpc>
              <a:spcBef>
                <a:spcPct val="0"/>
              </a:spcBef>
              <a:buNone/>
              <a:defRPr sz="3600" b="1">
                <a:solidFill>
                  <a:srgbClr val="50A0A0"/>
                </a:solidFill>
                <a:latin typeface="+mj-lt"/>
                <a:ea typeface="+mj-ea"/>
                <a:cs typeface="+mj-cs"/>
              </a:defRPr>
            </a:lvl1pPr>
          </a:lstStyle>
          <a:p>
            <a:r>
              <a:rPr lang="en-US" altLang="en-US" dirty="0"/>
              <a:t>Yearly Wellness Visit</a:t>
            </a:r>
            <a:endParaRPr lang="en-US" dirty="0"/>
          </a:p>
        </p:txBody>
      </p:sp>
      <p:sp>
        <p:nvSpPr>
          <p:cNvPr id="9" name="TextBox 9"/>
          <p:cNvSpPr txBox="1"/>
          <p:nvPr/>
        </p:nvSpPr>
        <p:spPr>
          <a:xfrm>
            <a:off x="668867" y="1769533"/>
            <a:ext cx="3793066" cy="3323987"/>
          </a:xfrm>
          <a:prstGeom prst="rect">
            <a:avLst/>
          </a:prstGeom>
        </p:spPr>
        <p:txBody>
          <a:bodyPr wrap="square" lIns="0" tIns="0" rIns="0" bIns="0" rtlCol="0" anchor="t">
            <a:spAutoFit/>
          </a:bodyPr>
          <a:lstStyle/>
          <a:p>
            <a:pPr>
              <a:defRPr/>
            </a:pPr>
            <a:r>
              <a:rPr lang="en-US" dirty="0">
                <a:ea typeface="Verdana"/>
                <a:cs typeface="Poppins Thin Bold" panose="020B0604020202020204" charset="0"/>
              </a:rPr>
              <a:t>Available every 12 months and includes: </a:t>
            </a:r>
          </a:p>
          <a:p>
            <a:pPr marL="342900" indent="-342900">
              <a:buFont typeface="Arial" panose="020B0604020202020204" pitchFamily="34" charset="0"/>
              <a:buChar char="•"/>
              <a:defRPr/>
            </a:pPr>
            <a:r>
              <a:rPr lang="en-US" dirty="0">
                <a:ea typeface="Verdana"/>
                <a:cs typeface="Poppins Thin Bold" panose="020B0604020202020204" charset="0"/>
              </a:rPr>
              <a:t>Personalized prevention plan</a:t>
            </a:r>
          </a:p>
          <a:p>
            <a:pPr marL="342900" indent="-342900">
              <a:buFont typeface="Arial" panose="020B0604020202020204" pitchFamily="34" charset="0"/>
              <a:buChar char="•"/>
              <a:defRPr/>
            </a:pPr>
            <a:r>
              <a:rPr lang="en-US" dirty="0">
                <a:ea typeface="Verdana"/>
                <a:cs typeface="Poppins Thin Bold" panose="020B0604020202020204" charset="0"/>
              </a:rPr>
              <a:t>Routine Measurements</a:t>
            </a:r>
          </a:p>
          <a:p>
            <a:pPr marL="342900" indent="-342900">
              <a:buFont typeface="Arial" panose="020B0604020202020204" pitchFamily="34" charset="0"/>
              <a:buChar char="•"/>
              <a:defRPr/>
            </a:pPr>
            <a:r>
              <a:rPr lang="en-US" dirty="0">
                <a:ea typeface="Verdana"/>
                <a:cs typeface="Poppins Thin Bold" panose="020B0604020202020204" charset="0"/>
              </a:rPr>
              <a:t>Health advice just for you</a:t>
            </a:r>
          </a:p>
          <a:p>
            <a:pPr marL="342900" indent="-342900">
              <a:buFont typeface="Arial" panose="020B0604020202020204" pitchFamily="34" charset="0"/>
              <a:buChar char="•"/>
              <a:defRPr/>
            </a:pPr>
            <a:r>
              <a:rPr lang="en-US" dirty="0">
                <a:ea typeface="Verdana"/>
                <a:cs typeface="Poppins Thin Bold" panose="020B0604020202020204" charset="0"/>
              </a:rPr>
              <a:t>Review of medical and family history</a:t>
            </a:r>
          </a:p>
          <a:p>
            <a:pPr marL="342900" indent="-342900">
              <a:buFont typeface="Arial" panose="020B0604020202020204" pitchFamily="34" charset="0"/>
              <a:buChar char="•"/>
              <a:defRPr/>
            </a:pPr>
            <a:r>
              <a:rPr lang="en-US" dirty="0">
                <a:ea typeface="Verdana"/>
                <a:cs typeface="Poppins Thin Bold" panose="020B0604020202020204" charset="0"/>
              </a:rPr>
              <a:t>Review of current prescriptions</a:t>
            </a:r>
          </a:p>
          <a:p>
            <a:pPr marL="342900" indent="-342900">
              <a:buFont typeface="Arial" panose="020B0604020202020204" pitchFamily="34" charset="0"/>
              <a:buChar char="•"/>
              <a:defRPr/>
            </a:pPr>
            <a:r>
              <a:rPr lang="en-US" dirty="0">
                <a:ea typeface="Verdana"/>
                <a:cs typeface="Poppins Thin Bold" panose="020B0604020202020204" charset="0"/>
              </a:rPr>
              <a:t>Advance care planning</a:t>
            </a:r>
          </a:p>
          <a:p>
            <a:pPr marL="342900" indent="-342900">
              <a:buFont typeface="Arial" panose="020B0604020202020204" pitchFamily="34" charset="0"/>
              <a:buChar char="•"/>
              <a:defRPr/>
            </a:pPr>
            <a:r>
              <a:rPr lang="en-US" dirty="0">
                <a:ea typeface="Verdana"/>
                <a:cs typeface="Poppins Thin Bold" panose="020B0604020202020204" charset="0"/>
              </a:rPr>
              <a:t>Cognitive assessment </a:t>
            </a:r>
            <a:endParaRPr lang="en-US" dirty="0">
              <a:ea typeface="Verdana" panose="020B0604030504040204" pitchFamily="34" charset="0"/>
              <a:cs typeface="Poppins Thin Bold" panose="020B0604020202020204" charset="0"/>
            </a:endParaRPr>
          </a:p>
          <a:p>
            <a:pPr marL="342900" indent="-342900">
              <a:buFont typeface="Arial" panose="020B0604020202020204" pitchFamily="34" charset="0"/>
              <a:buChar char="•"/>
              <a:defRPr/>
            </a:pPr>
            <a:r>
              <a:rPr lang="en-US" dirty="0">
                <a:ea typeface="Verdana"/>
                <a:cs typeface="Poppins Thin Bold" panose="020B0604020202020204" charset="0"/>
              </a:rPr>
              <a:t>Referrals for health education and preventive counseling</a:t>
            </a:r>
          </a:p>
        </p:txBody>
      </p:sp>
      <p:pic>
        <p:nvPicPr>
          <p:cNvPr id="14" name="Picture 13" descr="A stethoscope on a blue uniform&#10;&#10;Description automatically generated">
            <a:extLst>
              <a:ext uri="{FF2B5EF4-FFF2-40B4-BE49-F238E27FC236}">
                <a16:creationId xmlns:a16="http://schemas.microsoft.com/office/drawing/2014/main" id="{D7F4A218-115E-4FED-D077-42559BD4AE4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013545" y="1583026"/>
            <a:ext cx="6426521" cy="4286700"/>
          </a:xfrm>
          <a:prstGeom prst="rect">
            <a:avLst/>
          </a:prstGeom>
          <a:ln>
            <a:noFill/>
          </a:ln>
          <a:effectLst>
            <a:outerShdw blurRad="292100" dist="139700" dir="2700000" algn="tl" rotWithShape="0">
              <a:srgbClr val="333333">
                <a:alpha val="65000"/>
              </a:srgbClr>
            </a:outerShdw>
          </a:effectLst>
        </p:spPr>
      </p:pic>
      <p:pic>
        <p:nvPicPr>
          <p:cNvPr id="2" name="Picture 1" descr="A black and white logo&#10;&#10;Description automatically generated">
            <a:extLst>
              <a:ext uri="{FF2B5EF4-FFF2-40B4-BE49-F238E27FC236}">
                <a16:creationId xmlns:a16="http://schemas.microsoft.com/office/drawing/2014/main" id="{0F31A2B7-E840-5A8E-EEAB-1DE64BB42F4E}"/>
              </a:ext>
            </a:extLst>
          </p:cNvPr>
          <p:cNvPicPr>
            <a:picLocks noChangeAspect="1"/>
          </p:cNvPicPr>
          <p:nvPr/>
        </p:nvPicPr>
        <p:blipFill rotWithShape="1">
          <a:blip r:embed="rId5">
            <a:extLst>
              <a:ext uri="{28A0092B-C50C-407E-A947-70E740481C1C}">
                <a14:useLocalDpi xmlns:a14="http://schemas.microsoft.com/office/drawing/2010/main" val="0"/>
              </a:ext>
            </a:extLst>
          </a:blip>
          <a:srcRect l="4527" r="8154"/>
          <a:stretch/>
        </p:blipFill>
        <p:spPr>
          <a:xfrm>
            <a:off x="668867" y="5519813"/>
            <a:ext cx="3176987" cy="1187250"/>
          </a:xfrm>
          <a:prstGeom prst="rect">
            <a:avLst/>
          </a:prstGeom>
        </p:spPr>
      </p:pic>
    </p:spTree>
    <p:extLst>
      <p:ext uri="{BB962C8B-B14F-4D97-AF65-F5344CB8AC3E}">
        <p14:creationId xmlns:p14="http://schemas.microsoft.com/office/powerpoint/2010/main" val="32226667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58378" y="405485"/>
            <a:ext cx="10058400" cy="523132"/>
          </a:xfrm>
        </p:spPr>
        <p:txBody>
          <a:bodyPr vert="horz" lIns="91440" tIns="45720" rIns="91440" bIns="45720" rtlCol="0" anchor="t">
            <a:normAutofit fontScale="90000"/>
          </a:bodyPr>
          <a:lstStyle/>
          <a:p>
            <a:r>
              <a:rPr lang="en-US" dirty="0">
                <a:solidFill>
                  <a:srgbClr val="50A0A0"/>
                </a:solidFill>
              </a:rPr>
              <a:t>Wellness and Preventive Services</a:t>
            </a:r>
          </a:p>
        </p:txBody>
      </p:sp>
      <p:graphicFrame>
        <p:nvGraphicFramePr>
          <p:cNvPr id="13" name="Content Placeholder 12">
            <a:extLst>
              <a:ext uri="{FF2B5EF4-FFF2-40B4-BE49-F238E27FC236}">
                <a16:creationId xmlns:a16="http://schemas.microsoft.com/office/drawing/2014/main" id="{2FA07B4A-69BE-5139-477D-981F1EFE2F92}"/>
              </a:ext>
            </a:extLst>
          </p:cNvPr>
          <p:cNvGraphicFramePr>
            <a:graphicFrameLocks noGrp="1"/>
          </p:cNvGraphicFramePr>
          <p:nvPr>
            <p:ph idx="1"/>
            <p:extLst>
              <p:ext uri="{D42A27DB-BD31-4B8C-83A1-F6EECF244321}">
                <p14:modId xmlns:p14="http://schemas.microsoft.com/office/powerpoint/2010/main" val="1733205992"/>
              </p:ext>
            </p:extLst>
          </p:nvPr>
        </p:nvGraphicFramePr>
        <p:xfrm>
          <a:off x="359833" y="1118290"/>
          <a:ext cx="11476567" cy="5401089"/>
        </p:xfrm>
        <a:graphic>
          <a:graphicData uri="http://schemas.openxmlformats.org/drawingml/2006/table">
            <a:tbl>
              <a:tblPr firstRow="1" bandRow="1">
                <a:tableStyleId>{69CF1AB2-1976-4502-BF36-3FF5EA218861}</a:tableStyleId>
              </a:tblPr>
              <a:tblGrid>
                <a:gridCol w="3280834">
                  <a:extLst>
                    <a:ext uri="{9D8B030D-6E8A-4147-A177-3AD203B41FA5}">
                      <a16:colId xmlns:a16="http://schemas.microsoft.com/office/drawing/2014/main" val="3293585689"/>
                    </a:ext>
                  </a:extLst>
                </a:gridCol>
                <a:gridCol w="4842933">
                  <a:extLst>
                    <a:ext uri="{9D8B030D-6E8A-4147-A177-3AD203B41FA5}">
                      <a16:colId xmlns:a16="http://schemas.microsoft.com/office/drawing/2014/main" val="1003149717"/>
                    </a:ext>
                  </a:extLst>
                </a:gridCol>
                <a:gridCol w="3352800">
                  <a:extLst>
                    <a:ext uri="{9D8B030D-6E8A-4147-A177-3AD203B41FA5}">
                      <a16:colId xmlns:a16="http://schemas.microsoft.com/office/drawing/2014/main" val="2431972923"/>
                    </a:ext>
                  </a:extLst>
                </a:gridCol>
              </a:tblGrid>
              <a:tr h="225020">
                <a:tc>
                  <a:txBody>
                    <a:bodyPr/>
                    <a:lstStyle/>
                    <a:p>
                      <a:pPr algn="ctr" fontAlgn="base"/>
                      <a:r>
                        <a:rPr lang="en-US" sz="1200" dirty="0">
                          <a:effectLst/>
                        </a:rPr>
                        <a:t>Service​</a:t>
                      </a:r>
                    </a:p>
                  </a:txBody>
                  <a:tcPr marL="61546" marR="61546" marT="30773" marB="30773" anchor="ctr"/>
                </a:tc>
                <a:tc>
                  <a:txBody>
                    <a:bodyPr/>
                    <a:lstStyle/>
                    <a:p>
                      <a:pPr algn="ctr" fontAlgn="base"/>
                      <a:r>
                        <a:rPr lang="en-US" sz="1200" dirty="0">
                          <a:effectLst/>
                        </a:rPr>
                        <a:t>How Often​</a:t>
                      </a:r>
                    </a:p>
                  </a:txBody>
                  <a:tcPr marL="61546" marR="61546" marT="30773" marB="30773" anchor="ctr"/>
                </a:tc>
                <a:tc>
                  <a:txBody>
                    <a:bodyPr/>
                    <a:lstStyle/>
                    <a:p>
                      <a:pPr algn="ctr" fontAlgn="base"/>
                      <a:r>
                        <a:rPr lang="en-US" sz="1200">
                          <a:effectLst/>
                        </a:rPr>
                        <a:t>Your Cost​</a:t>
                      </a:r>
                    </a:p>
                  </a:txBody>
                  <a:tcPr marL="61546" marR="61546" marT="30773" marB="30773" anchor="ctr"/>
                </a:tc>
                <a:extLst>
                  <a:ext uri="{0D108BD9-81ED-4DB2-BD59-A6C34878D82A}">
                    <a16:rowId xmlns:a16="http://schemas.microsoft.com/office/drawing/2014/main" val="1241880354"/>
                  </a:ext>
                </a:extLst>
              </a:tr>
              <a:tr h="393381">
                <a:tc>
                  <a:txBody>
                    <a:bodyPr/>
                    <a:lstStyle/>
                    <a:p>
                      <a:pPr algn="ctr" fontAlgn="base"/>
                      <a:r>
                        <a:rPr lang="en-US" sz="1200" dirty="0">
                          <a:effectLst/>
                        </a:rPr>
                        <a:t>Cardiovascular disease screenings​</a:t>
                      </a:r>
                    </a:p>
                  </a:txBody>
                  <a:tcPr marL="61546" marR="61546" marT="30773" marB="30773" anchor="ctr"/>
                </a:tc>
                <a:tc>
                  <a:txBody>
                    <a:bodyPr/>
                    <a:lstStyle/>
                    <a:p>
                      <a:pPr algn="ctr" fontAlgn="base"/>
                      <a:r>
                        <a:rPr lang="en-US" sz="1200" dirty="0">
                          <a:effectLst/>
                        </a:rPr>
                        <a:t>Every 5 Years​</a:t>
                      </a:r>
                    </a:p>
                  </a:txBody>
                  <a:tcPr marL="61546" marR="61546" marT="30773" marB="30773" anchor="ctr"/>
                </a:tc>
                <a:tc>
                  <a:txBody>
                    <a:bodyPr/>
                    <a:lstStyle/>
                    <a:p>
                      <a:pPr algn="ctr" fontAlgn="base"/>
                      <a:r>
                        <a:rPr lang="en-US" sz="1200">
                          <a:effectLst/>
                        </a:rPr>
                        <a:t>No cost for the tests. ​</a:t>
                      </a:r>
                    </a:p>
                    <a:p>
                      <a:pPr algn="ctr" fontAlgn="base"/>
                      <a:r>
                        <a:rPr lang="en-US" sz="1200">
                          <a:effectLst/>
                        </a:rPr>
                        <a:t>20% for doctor’s visit​</a:t>
                      </a:r>
                    </a:p>
                  </a:txBody>
                  <a:tcPr marL="61546" marR="61546" marT="30773" marB="30773" anchor="ctr"/>
                </a:tc>
                <a:extLst>
                  <a:ext uri="{0D108BD9-81ED-4DB2-BD59-A6C34878D82A}">
                    <a16:rowId xmlns:a16="http://schemas.microsoft.com/office/drawing/2014/main" val="3228990006"/>
                  </a:ext>
                </a:extLst>
              </a:tr>
              <a:tr h="225020">
                <a:tc>
                  <a:txBody>
                    <a:bodyPr/>
                    <a:lstStyle/>
                    <a:p>
                      <a:pPr algn="ctr" fontAlgn="base"/>
                      <a:r>
                        <a:rPr lang="en-US" sz="1200" dirty="0">
                          <a:effectLst/>
                        </a:rPr>
                        <a:t>Mammograms​</a:t>
                      </a:r>
                    </a:p>
                  </a:txBody>
                  <a:tcPr marL="61546" marR="61546" marT="30773" marB="30773" anchor="ctr"/>
                </a:tc>
                <a:tc>
                  <a:txBody>
                    <a:bodyPr/>
                    <a:lstStyle/>
                    <a:p>
                      <a:pPr algn="ctr" fontAlgn="base"/>
                      <a:r>
                        <a:rPr lang="en-US" sz="1200" dirty="0">
                          <a:effectLst/>
                        </a:rPr>
                        <a:t>Every 12 months for women 40 years of age and older​</a:t>
                      </a:r>
                    </a:p>
                  </a:txBody>
                  <a:tcPr marL="61546" marR="61546" marT="30773" marB="30773" anchor="ctr"/>
                </a:tc>
                <a:tc>
                  <a:txBody>
                    <a:bodyPr/>
                    <a:lstStyle/>
                    <a:p>
                      <a:pPr algn="ctr" fontAlgn="base"/>
                      <a:r>
                        <a:rPr lang="en-US" sz="1200">
                          <a:effectLst/>
                        </a:rPr>
                        <a:t>No cost​</a:t>
                      </a:r>
                    </a:p>
                  </a:txBody>
                  <a:tcPr marL="61546" marR="61546" marT="30773" marB="30773" anchor="ctr"/>
                </a:tc>
                <a:extLst>
                  <a:ext uri="{0D108BD9-81ED-4DB2-BD59-A6C34878D82A}">
                    <a16:rowId xmlns:a16="http://schemas.microsoft.com/office/drawing/2014/main" val="3157604458"/>
                  </a:ext>
                </a:extLst>
              </a:tr>
              <a:tr h="393381">
                <a:tc>
                  <a:txBody>
                    <a:bodyPr/>
                    <a:lstStyle/>
                    <a:p>
                      <a:pPr algn="ctr" fontAlgn="base"/>
                      <a:r>
                        <a:rPr lang="en-US" sz="1200" dirty="0">
                          <a:effectLst/>
                        </a:rPr>
                        <a:t>Colorectal Cancer Screening ​</a:t>
                      </a:r>
                    </a:p>
                    <a:p>
                      <a:pPr algn="ctr" fontAlgn="base"/>
                      <a:r>
                        <a:rPr lang="en-US" sz="1200" dirty="0">
                          <a:effectLst/>
                        </a:rPr>
                        <a:t>Colonoscopy​</a:t>
                      </a:r>
                    </a:p>
                  </a:txBody>
                  <a:tcPr marL="61546" marR="61546" marT="30773" marB="30773" anchor="ctr"/>
                </a:tc>
                <a:tc>
                  <a:txBody>
                    <a:bodyPr/>
                    <a:lstStyle/>
                    <a:p>
                      <a:pPr algn="ctr" fontAlgn="base"/>
                      <a:r>
                        <a:rPr lang="en-US" sz="1200" dirty="0">
                          <a:effectLst/>
                        </a:rPr>
                        <a:t>Every 120 months​</a:t>
                      </a:r>
                    </a:p>
                    <a:p>
                      <a:pPr algn="ctr" fontAlgn="base"/>
                      <a:r>
                        <a:rPr lang="en-US" sz="1200" dirty="0">
                          <a:effectLst/>
                        </a:rPr>
                        <a:t>Every 24 months if high risk​</a:t>
                      </a:r>
                    </a:p>
                  </a:txBody>
                  <a:tcPr marL="61546" marR="61546" marT="30773" marB="30773" anchor="ctr"/>
                </a:tc>
                <a:tc>
                  <a:txBody>
                    <a:bodyPr/>
                    <a:lstStyle/>
                    <a:p>
                      <a:pPr algn="ctr" fontAlgn="base"/>
                      <a:r>
                        <a:rPr lang="en-US" sz="1200">
                          <a:effectLst/>
                        </a:rPr>
                        <a:t>No cost for test. ​</a:t>
                      </a:r>
                    </a:p>
                    <a:p>
                      <a:pPr algn="ctr" fontAlgn="base"/>
                      <a:r>
                        <a:rPr lang="en-US" sz="1200">
                          <a:effectLst/>
                        </a:rPr>
                        <a:t>20% for doctor’s visit or hospital copay​</a:t>
                      </a:r>
                    </a:p>
                  </a:txBody>
                  <a:tcPr marL="61546" marR="61546" marT="30773" marB="30773" anchor="ctr"/>
                </a:tc>
                <a:extLst>
                  <a:ext uri="{0D108BD9-81ED-4DB2-BD59-A6C34878D82A}">
                    <a16:rowId xmlns:a16="http://schemas.microsoft.com/office/drawing/2014/main" val="1113292734"/>
                  </a:ext>
                </a:extLst>
              </a:tr>
              <a:tr h="393381">
                <a:tc>
                  <a:txBody>
                    <a:bodyPr/>
                    <a:lstStyle/>
                    <a:p>
                      <a:pPr algn="ctr" fontAlgn="base"/>
                      <a:r>
                        <a:rPr lang="en-US" sz="1200" dirty="0">
                          <a:effectLst/>
                        </a:rPr>
                        <a:t>Prostate cancer screenings​</a:t>
                      </a:r>
                    </a:p>
                  </a:txBody>
                  <a:tcPr marL="61546" marR="61546" marT="30773" marB="30773" anchor="ctr"/>
                </a:tc>
                <a:tc>
                  <a:txBody>
                    <a:bodyPr/>
                    <a:lstStyle/>
                    <a:p>
                      <a:pPr algn="ctr" fontAlgn="base"/>
                      <a:r>
                        <a:rPr lang="en-US" sz="1200" dirty="0">
                          <a:effectLst/>
                        </a:rPr>
                        <a:t>Every 12 months for men over 50 year of age​</a:t>
                      </a:r>
                    </a:p>
                  </a:txBody>
                  <a:tcPr marL="61546" marR="61546" marT="30773" marB="30773" anchor="ctr"/>
                </a:tc>
                <a:tc>
                  <a:txBody>
                    <a:bodyPr/>
                    <a:lstStyle/>
                    <a:p>
                      <a:pPr algn="ctr" fontAlgn="base"/>
                      <a:r>
                        <a:rPr lang="en-US" sz="1200" dirty="0">
                          <a:effectLst/>
                        </a:rPr>
                        <a:t>No cost for PSA test​</a:t>
                      </a:r>
                    </a:p>
                    <a:p>
                      <a:pPr algn="ctr" fontAlgn="base"/>
                      <a:r>
                        <a:rPr lang="en-US" sz="1200" dirty="0">
                          <a:effectLst/>
                        </a:rPr>
                        <a:t>20% for doctor’s visit or hospital copay​</a:t>
                      </a:r>
                    </a:p>
                  </a:txBody>
                  <a:tcPr marL="61546" marR="61546" marT="30773" marB="30773" anchor="ctr"/>
                </a:tc>
                <a:extLst>
                  <a:ext uri="{0D108BD9-81ED-4DB2-BD59-A6C34878D82A}">
                    <a16:rowId xmlns:a16="http://schemas.microsoft.com/office/drawing/2014/main" val="1866407126"/>
                  </a:ext>
                </a:extLst>
              </a:tr>
              <a:tr h="225020">
                <a:tc>
                  <a:txBody>
                    <a:bodyPr/>
                    <a:lstStyle/>
                    <a:p>
                      <a:pPr algn="ctr" fontAlgn="base"/>
                      <a:r>
                        <a:rPr lang="en-US" sz="1200">
                          <a:effectLst/>
                        </a:rPr>
                        <a:t>Flu shot​</a:t>
                      </a:r>
                    </a:p>
                  </a:txBody>
                  <a:tcPr marL="61546" marR="61546" marT="30773" marB="30773" anchor="ctr"/>
                </a:tc>
                <a:tc>
                  <a:txBody>
                    <a:bodyPr/>
                    <a:lstStyle/>
                    <a:p>
                      <a:pPr algn="ctr" fontAlgn="base"/>
                      <a:r>
                        <a:rPr lang="en-US" sz="1200" dirty="0">
                          <a:effectLst/>
                        </a:rPr>
                        <a:t>One shot per season​</a:t>
                      </a:r>
                    </a:p>
                  </a:txBody>
                  <a:tcPr marL="61546" marR="61546" marT="30773" marB="30773" anchor="ctr"/>
                </a:tc>
                <a:tc>
                  <a:txBody>
                    <a:bodyPr/>
                    <a:lstStyle/>
                    <a:p>
                      <a:pPr algn="ctr" fontAlgn="base"/>
                      <a:r>
                        <a:rPr lang="en-US" sz="1200" dirty="0">
                          <a:effectLst/>
                        </a:rPr>
                        <a:t>No cost​</a:t>
                      </a:r>
                    </a:p>
                  </a:txBody>
                  <a:tcPr marL="61546" marR="61546" marT="30773" marB="30773" anchor="ctr"/>
                </a:tc>
                <a:extLst>
                  <a:ext uri="{0D108BD9-81ED-4DB2-BD59-A6C34878D82A}">
                    <a16:rowId xmlns:a16="http://schemas.microsoft.com/office/drawing/2014/main" val="68341514"/>
                  </a:ext>
                </a:extLst>
              </a:tr>
              <a:tr h="225020">
                <a:tc>
                  <a:txBody>
                    <a:bodyPr/>
                    <a:lstStyle/>
                    <a:p>
                      <a:pPr algn="ctr" fontAlgn="base"/>
                      <a:r>
                        <a:rPr lang="en-US" sz="1200">
                          <a:effectLst/>
                        </a:rPr>
                        <a:t>Pneumococcal shot​</a:t>
                      </a:r>
                    </a:p>
                  </a:txBody>
                  <a:tcPr marL="61546" marR="61546" marT="30773" marB="30773" anchor="ctr"/>
                </a:tc>
                <a:tc>
                  <a:txBody>
                    <a:bodyPr/>
                    <a:lstStyle/>
                    <a:p>
                      <a:pPr algn="ctr" fontAlgn="base"/>
                      <a:r>
                        <a:rPr lang="en-US" sz="1200" dirty="0">
                          <a:effectLst/>
                        </a:rPr>
                        <a:t>Most people only need once/lifetime​</a:t>
                      </a:r>
                    </a:p>
                  </a:txBody>
                  <a:tcPr marL="61546" marR="61546" marT="30773" marB="30773" anchor="ctr"/>
                </a:tc>
                <a:tc>
                  <a:txBody>
                    <a:bodyPr/>
                    <a:lstStyle/>
                    <a:p>
                      <a:pPr algn="ctr" fontAlgn="base"/>
                      <a:r>
                        <a:rPr lang="en-US" sz="1200" dirty="0">
                          <a:effectLst/>
                        </a:rPr>
                        <a:t>No Cost ​</a:t>
                      </a:r>
                    </a:p>
                  </a:txBody>
                  <a:tcPr marL="61546" marR="61546" marT="30773" marB="30773" anchor="ctr"/>
                </a:tc>
                <a:extLst>
                  <a:ext uri="{0D108BD9-81ED-4DB2-BD59-A6C34878D82A}">
                    <a16:rowId xmlns:a16="http://schemas.microsoft.com/office/drawing/2014/main" val="4222432955"/>
                  </a:ext>
                </a:extLst>
              </a:tr>
              <a:tr h="225020">
                <a:tc>
                  <a:txBody>
                    <a:bodyPr/>
                    <a:lstStyle/>
                    <a:p>
                      <a:pPr algn="ctr" fontAlgn="base"/>
                      <a:r>
                        <a:rPr lang="en-US" sz="1200" dirty="0">
                          <a:effectLst/>
                        </a:rPr>
                        <a:t>Bone mass measurement ​</a:t>
                      </a:r>
                    </a:p>
                  </a:txBody>
                  <a:tcPr marL="61546" marR="61546" marT="30773" marB="30773" anchor="ctr"/>
                </a:tc>
                <a:tc>
                  <a:txBody>
                    <a:bodyPr/>
                    <a:lstStyle/>
                    <a:p>
                      <a:pPr algn="ctr" fontAlgn="base"/>
                      <a:r>
                        <a:rPr lang="en-US" sz="1200">
                          <a:effectLst/>
                        </a:rPr>
                        <a:t>Every 24 months​</a:t>
                      </a:r>
                    </a:p>
                  </a:txBody>
                  <a:tcPr marL="61546" marR="61546" marT="30773" marB="30773" anchor="ctr"/>
                </a:tc>
                <a:tc>
                  <a:txBody>
                    <a:bodyPr/>
                    <a:lstStyle/>
                    <a:p>
                      <a:pPr algn="ctr" fontAlgn="base"/>
                      <a:r>
                        <a:rPr lang="en-US" sz="1200" dirty="0">
                          <a:effectLst/>
                        </a:rPr>
                        <a:t>No cost​</a:t>
                      </a:r>
                    </a:p>
                  </a:txBody>
                  <a:tcPr marL="61546" marR="61546" marT="30773" marB="30773" anchor="ctr"/>
                </a:tc>
                <a:extLst>
                  <a:ext uri="{0D108BD9-81ED-4DB2-BD59-A6C34878D82A}">
                    <a16:rowId xmlns:a16="http://schemas.microsoft.com/office/drawing/2014/main" val="4232530738"/>
                  </a:ext>
                </a:extLst>
              </a:tr>
              <a:tr h="168361">
                <a:tc>
                  <a:txBody>
                    <a:bodyPr/>
                    <a:lstStyle/>
                    <a:p>
                      <a:pPr marL="0" algn="ctr" rtl="0" eaLnBrk="1" latinLnBrk="0" hangingPunct="1">
                        <a:spcBef>
                          <a:spcPts val="0"/>
                        </a:spcBef>
                        <a:spcAft>
                          <a:spcPts val="0"/>
                        </a:spcAft>
                      </a:pPr>
                      <a:r>
                        <a:rPr lang="en-US" sz="1200" kern="1200" dirty="0">
                          <a:solidFill>
                            <a:schemeClr val="tx1"/>
                          </a:solidFill>
                          <a:effectLst/>
                        </a:rPr>
                        <a:t>Glaucoma tests</a:t>
                      </a:r>
                      <a:endParaRPr lang="en-US" sz="1200" dirty="0">
                        <a:solidFill>
                          <a:schemeClr val="tx1"/>
                        </a:solidFill>
                        <a:effectLst/>
                      </a:endParaRPr>
                    </a:p>
                  </a:txBody>
                  <a:tcPr marL="0" marR="0" marT="0" marB="0" anchor="ctr"/>
                </a:tc>
                <a:tc>
                  <a:txBody>
                    <a:bodyPr/>
                    <a:lstStyle/>
                    <a:p>
                      <a:pPr marL="0" algn="ctr" rtl="0" eaLnBrk="1" latinLnBrk="0" hangingPunct="1">
                        <a:spcBef>
                          <a:spcPts val="0"/>
                        </a:spcBef>
                        <a:spcAft>
                          <a:spcPts val="0"/>
                        </a:spcAft>
                      </a:pPr>
                      <a:r>
                        <a:rPr lang="en-US" sz="1200" kern="1200">
                          <a:effectLst/>
                        </a:rPr>
                        <a:t>Every 12 months if you are high risk</a:t>
                      </a:r>
                      <a:endParaRPr lang="en-US" sz="1200">
                        <a:effectLst/>
                      </a:endParaRPr>
                    </a:p>
                  </a:txBody>
                  <a:tcPr marL="0" marR="0" marT="0" marB="0" anchor="ctr"/>
                </a:tc>
                <a:tc>
                  <a:txBody>
                    <a:bodyPr/>
                    <a:lstStyle/>
                    <a:p>
                      <a:pPr marL="0" algn="ctr" rtl="0" eaLnBrk="1" latinLnBrk="0" hangingPunct="1">
                        <a:spcBef>
                          <a:spcPts val="0"/>
                        </a:spcBef>
                        <a:spcAft>
                          <a:spcPts val="0"/>
                        </a:spcAft>
                      </a:pPr>
                      <a:r>
                        <a:rPr lang="en-US" sz="1200" kern="1200">
                          <a:effectLst/>
                        </a:rPr>
                        <a:t>20% for doctor’s visit or hospital copay </a:t>
                      </a:r>
                      <a:endParaRPr lang="en-US" sz="1200">
                        <a:effectLst/>
                      </a:endParaRPr>
                    </a:p>
                  </a:txBody>
                  <a:tcPr marL="0" marR="0" marT="0" marB="0" anchor="ctr"/>
                </a:tc>
                <a:extLst>
                  <a:ext uri="{0D108BD9-81ED-4DB2-BD59-A6C34878D82A}">
                    <a16:rowId xmlns:a16="http://schemas.microsoft.com/office/drawing/2014/main" val="4182098056"/>
                  </a:ext>
                </a:extLst>
              </a:tr>
              <a:tr h="336721">
                <a:tc>
                  <a:txBody>
                    <a:bodyPr/>
                    <a:lstStyle/>
                    <a:p>
                      <a:pPr marL="0" algn="ctr" rtl="0" eaLnBrk="1" latinLnBrk="0" hangingPunct="1">
                        <a:spcBef>
                          <a:spcPts val="0"/>
                        </a:spcBef>
                        <a:spcAft>
                          <a:spcPts val="0"/>
                        </a:spcAft>
                      </a:pPr>
                      <a:r>
                        <a:rPr lang="en-US" sz="1200" kern="1200" dirty="0">
                          <a:effectLst/>
                        </a:rPr>
                        <a:t>Diabetes Screening </a:t>
                      </a:r>
                      <a:endParaRPr lang="en-US" sz="1200" dirty="0">
                        <a:effectLst/>
                      </a:endParaRPr>
                    </a:p>
                  </a:txBody>
                  <a:tcPr marL="0" marR="0" marT="0" marB="0" anchor="ctr"/>
                </a:tc>
                <a:tc>
                  <a:txBody>
                    <a:bodyPr/>
                    <a:lstStyle/>
                    <a:p>
                      <a:pPr marL="0" algn="ctr" rtl="0" eaLnBrk="1" latinLnBrk="0" hangingPunct="1">
                        <a:spcBef>
                          <a:spcPts val="0"/>
                        </a:spcBef>
                        <a:spcAft>
                          <a:spcPts val="0"/>
                        </a:spcAft>
                      </a:pPr>
                      <a:r>
                        <a:rPr lang="en-US" sz="1200" kern="1200" dirty="0">
                          <a:effectLst/>
                        </a:rPr>
                        <a:t>Up to 2 blood glucose laboratory test screenings each year</a:t>
                      </a:r>
                      <a:endParaRPr lang="en-US" sz="1200" dirty="0">
                        <a:effectLst/>
                      </a:endParaRPr>
                    </a:p>
                  </a:txBody>
                  <a:tcPr marL="0" marR="0" marT="0" marB="0" anchor="ctr"/>
                </a:tc>
                <a:tc>
                  <a:txBody>
                    <a:bodyPr/>
                    <a:lstStyle/>
                    <a:p>
                      <a:pPr marL="0" algn="ctr" rtl="0" eaLnBrk="1" latinLnBrk="0" hangingPunct="1">
                        <a:spcBef>
                          <a:spcPts val="0"/>
                        </a:spcBef>
                        <a:spcAft>
                          <a:spcPts val="0"/>
                        </a:spcAft>
                      </a:pPr>
                      <a:r>
                        <a:rPr lang="en-US" sz="1200" kern="1200">
                          <a:effectLst/>
                        </a:rPr>
                        <a:t>No cost </a:t>
                      </a:r>
                      <a:endParaRPr lang="en-US" sz="1200">
                        <a:effectLst/>
                      </a:endParaRPr>
                    </a:p>
                  </a:txBody>
                  <a:tcPr marL="0" marR="0" marT="0" marB="0" anchor="ctr"/>
                </a:tc>
                <a:extLst>
                  <a:ext uri="{0D108BD9-81ED-4DB2-BD59-A6C34878D82A}">
                    <a16:rowId xmlns:a16="http://schemas.microsoft.com/office/drawing/2014/main" val="797172886"/>
                  </a:ext>
                </a:extLst>
              </a:tr>
              <a:tr h="336721">
                <a:tc>
                  <a:txBody>
                    <a:bodyPr/>
                    <a:lstStyle/>
                    <a:p>
                      <a:pPr marL="0" algn="ctr" rtl="0" eaLnBrk="1" latinLnBrk="0" hangingPunct="1">
                        <a:spcBef>
                          <a:spcPts val="0"/>
                        </a:spcBef>
                        <a:spcAft>
                          <a:spcPts val="0"/>
                        </a:spcAft>
                      </a:pPr>
                      <a:r>
                        <a:rPr lang="en-US" sz="1200" kern="1200" dirty="0">
                          <a:effectLst/>
                        </a:rPr>
                        <a:t>Pap</a:t>
                      </a:r>
                      <a:r>
                        <a:rPr lang="en-US" sz="1200" kern="1200" baseline="0" dirty="0">
                          <a:effectLst/>
                        </a:rPr>
                        <a:t> tests/Pelvic exams</a:t>
                      </a:r>
                      <a:endParaRPr lang="en-US" sz="1200" dirty="0">
                        <a:effectLst/>
                      </a:endParaRPr>
                    </a:p>
                  </a:txBody>
                  <a:tcPr marL="0" marR="0" marT="0" marB="0" anchor="ctr"/>
                </a:tc>
                <a:tc>
                  <a:txBody>
                    <a:bodyPr/>
                    <a:lstStyle/>
                    <a:p>
                      <a:pPr marL="0" algn="ctr" rtl="0" eaLnBrk="1" latinLnBrk="0" hangingPunct="1">
                        <a:spcBef>
                          <a:spcPts val="0"/>
                        </a:spcBef>
                        <a:spcAft>
                          <a:spcPts val="0"/>
                        </a:spcAft>
                      </a:pPr>
                      <a:r>
                        <a:rPr lang="en-US" sz="1200" kern="1200">
                          <a:effectLst/>
                        </a:rPr>
                        <a:t>Every 24 months</a:t>
                      </a:r>
                      <a:endParaRPr lang="en-US" sz="1200">
                        <a:effectLst/>
                      </a:endParaRPr>
                    </a:p>
                    <a:p>
                      <a:pPr marL="0" algn="ctr" rtl="0" eaLnBrk="1" latinLnBrk="0" hangingPunct="1">
                        <a:spcBef>
                          <a:spcPts val="0"/>
                        </a:spcBef>
                        <a:spcAft>
                          <a:spcPts val="0"/>
                        </a:spcAft>
                      </a:pPr>
                      <a:r>
                        <a:rPr lang="en-US" sz="1200" kern="1200">
                          <a:effectLst/>
                        </a:rPr>
                        <a:t>Every 12 months if high risk</a:t>
                      </a:r>
                      <a:endParaRPr lang="en-US" sz="1200">
                        <a:effectLst/>
                      </a:endParaRPr>
                    </a:p>
                  </a:txBody>
                  <a:tcPr marL="0" marR="0" marT="0" marB="0" anchor="ctr"/>
                </a:tc>
                <a:tc>
                  <a:txBody>
                    <a:bodyPr/>
                    <a:lstStyle/>
                    <a:p>
                      <a:pPr marL="0" algn="ctr" rtl="0" eaLnBrk="1" latinLnBrk="0" hangingPunct="1">
                        <a:spcBef>
                          <a:spcPts val="0"/>
                        </a:spcBef>
                        <a:spcAft>
                          <a:spcPts val="0"/>
                        </a:spcAft>
                      </a:pPr>
                      <a:r>
                        <a:rPr lang="en-US" sz="1200" kern="1200">
                          <a:effectLst/>
                        </a:rPr>
                        <a:t>No cost</a:t>
                      </a:r>
                      <a:endParaRPr lang="en-US" sz="1200">
                        <a:effectLst/>
                      </a:endParaRPr>
                    </a:p>
                  </a:txBody>
                  <a:tcPr marL="0" marR="0" marT="0" marB="0" anchor="ctr"/>
                </a:tc>
                <a:extLst>
                  <a:ext uri="{0D108BD9-81ED-4DB2-BD59-A6C34878D82A}">
                    <a16:rowId xmlns:a16="http://schemas.microsoft.com/office/drawing/2014/main" val="3865798428"/>
                  </a:ext>
                </a:extLst>
              </a:tr>
              <a:tr h="673443">
                <a:tc>
                  <a:txBody>
                    <a:bodyPr/>
                    <a:lstStyle/>
                    <a:p>
                      <a:pPr marL="0" algn="ctr" rtl="0" eaLnBrk="1" latinLnBrk="0" hangingPunct="1">
                        <a:spcBef>
                          <a:spcPts val="0"/>
                        </a:spcBef>
                        <a:spcAft>
                          <a:spcPts val="0"/>
                        </a:spcAft>
                      </a:pPr>
                      <a:r>
                        <a:rPr lang="en-US" sz="1200" kern="1200">
                          <a:effectLst/>
                        </a:rPr>
                        <a:t>HIV (Human Immunodeficiency Virus) screening</a:t>
                      </a:r>
                      <a:endParaRPr lang="en-US" sz="1200">
                        <a:effectLst/>
                      </a:endParaRPr>
                    </a:p>
                  </a:txBody>
                  <a:tcPr marL="0" marR="0" marT="0" marB="0" anchor="ctr"/>
                </a:tc>
                <a:tc>
                  <a:txBody>
                    <a:bodyPr/>
                    <a:lstStyle/>
                    <a:p>
                      <a:pPr marL="0" algn="ctr" rtl="0" eaLnBrk="1" latinLnBrk="0" hangingPunct="1">
                        <a:spcBef>
                          <a:spcPts val="0"/>
                        </a:spcBef>
                        <a:spcAft>
                          <a:spcPts val="0"/>
                        </a:spcAft>
                      </a:pPr>
                      <a:r>
                        <a:rPr lang="en-US" sz="1200" kern="1200" dirty="0">
                          <a:effectLst/>
                        </a:rPr>
                        <a:t>Every 12 months </a:t>
                      </a:r>
                      <a:endParaRPr lang="en-US" sz="1200" dirty="0">
                        <a:effectLst/>
                      </a:endParaRPr>
                    </a:p>
                    <a:p>
                      <a:pPr marL="0" algn="ctr" rtl="0" eaLnBrk="1" latinLnBrk="0" hangingPunct="1">
                        <a:spcBef>
                          <a:spcPts val="0"/>
                        </a:spcBef>
                        <a:spcAft>
                          <a:spcPts val="0"/>
                        </a:spcAft>
                      </a:pPr>
                      <a:r>
                        <a:rPr lang="en-US" sz="1200" kern="1200" dirty="0">
                          <a:effectLst/>
                        </a:rPr>
                        <a:t>Between 15-65 years old</a:t>
                      </a:r>
                      <a:endParaRPr lang="en-US" sz="1200" dirty="0">
                        <a:effectLst/>
                      </a:endParaRPr>
                    </a:p>
                    <a:p>
                      <a:pPr marL="0" algn="ctr" rtl="0" eaLnBrk="1" latinLnBrk="0" hangingPunct="1">
                        <a:spcBef>
                          <a:spcPts val="0"/>
                        </a:spcBef>
                        <a:spcAft>
                          <a:spcPts val="0"/>
                        </a:spcAft>
                      </a:pPr>
                      <a:r>
                        <a:rPr lang="en-US" sz="1200" kern="1200" dirty="0">
                          <a:effectLst/>
                        </a:rPr>
                        <a:t>Younger than 15 older than 65 and at an increased risk </a:t>
                      </a:r>
                      <a:endParaRPr lang="en-US" sz="1200" dirty="0">
                        <a:effectLst/>
                      </a:endParaRPr>
                    </a:p>
                    <a:p>
                      <a:pPr marL="0" algn="ctr" rtl="0" eaLnBrk="1" latinLnBrk="0" hangingPunct="1">
                        <a:spcBef>
                          <a:spcPts val="0"/>
                        </a:spcBef>
                        <a:spcAft>
                          <a:spcPts val="0"/>
                        </a:spcAft>
                      </a:pPr>
                      <a:r>
                        <a:rPr lang="en-US" sz="1200" kern="1200" dirty="0">
                          <a:effectLst/>
                        </a:rPr>
                        <a:t>Up to 3 times during a pregnancy </a:t>
                      </a:r>
                      <a:endParaRPr lang="en-US" sz="1200" dirty="0">
                        <a:effectLst/>
                      </a:endParaRPr>
                    </a:p>
                  </a:txBody>
                  <a:tcPr marL="0" marR="0" marT="0" marB="0" anchor="ctr"/>
                </a:tc>
                <a:tc>
                  <a:txBody>
                    <a:bodyPr/>
                    <a:lstStyle/>
                    <a:p>
                      <a:pPr marL="0" algn="ctr" rtl="0" eaLnBrk="1" latinLnBrk="0" hangingPunct="1">
                        <a:spcBef>
                          <a:spcPts val="0"/>
                        </a:spcBef>
                        <a:spcAft>
                          <a:spcPts val="0"/>
                        </a:spcAft>
                      </a:pPr>
                      <a:r>
                        <a:rPr lang="en-US" sz="1200" kern="1200" dirty="0">
                          <a:effectLst/>
                        </a:rPr>
                        <a:t>No cost</a:t>
                      </a:r>
                      <a:endParaRPr lang="en-US" sz="1200" dirty="0">
                        <a:effectLst/>
                      </a:endParaRPr>
                    </a:p>
                  </a:txBody>
                  <a:tcPr marL="0" marR="0" marT="0" marB="0" anchor="ctr"/>
                </a:tc>
                <a:extLst>
                  <a:ext uri="{0D108BD9-81ED-4DB2-BD59-A6C34878D82A}">
                    <a16:rowId xmlns:a16="http://schemas.microsoft.com/office/drawing/2014/main" val="77663905"/>
                  </a:ext>
                </a:extLst>
              </a:tr>
              <a:tr h="505082">
                <a:tc>
                  <a:txBody>
                    <a:bodyPr/>
                    <a:lstStyle/>
                    <a:p>
                      <a:pPr marL="0" algn="ctr" rtl="0" eaLnBrk="1" latinLnBrk="0" hangingPunct="1">
                        <a:spcBef>
                          <a:spcPts val="0"/>
                        </a:spcBef>
                        <a:spcAft>
                          <a:spcPts val="0"/>
                        </a:spcAft>
                      </a:pPr>
                      <a:r>
                        <a:rPr lang="en-US" sz="1200" kern="1200">
                          <a:effectLst/>
                        </a:rPr>
                        <a:t>Covid vaccines</a:t>
                      </a:r>
                      <a:endParaRPr lang="en-US" sz="1200">
                        <a:effectLst/>
                      </a:endParaRPr>
                    </a:p>
                  </a:txBody>
                  <a:tcPr marL="0" marR="0" marT="0" marB="0" anchor="ctr"/>
                </a:tc>
                <a:tc>
                  <a:txBody>
                    <a:bodyPr/>
                    <a:lstStyle/>
                    <a:p>
                      <a:pPr marL="0" algn="ctr" rtl="0" eaLnBrk="1" latinLnBrk="0" hangingPunct="1">
                        <a:spcBef>
                          <a:spcPts val="0"/>
                        </a:spcBef>
                        <a:spcAft>
                          <a:spcPts val="0"/>
                        </a:spcAft>
                      </a:pPr>
                      <a:r>
                        <a:rPr lang="en-US" sz="1200" kern="1200">
                          <a:effectLst/>
                        </a:rPr>
                        <a:t>As recommended by the CDC guidelines</a:t>
                      </a:r>
                      <a:endParaRPr lang="en-US" sz="1200">
                        <a:effectLst/>
                      </a:endParaRPr>
                    </a:p>
                  </a:txBody>
                  <a:tcPr marL="0" marR="0" marT="0" marB="0" anchor="ctr"/>
                </a:tc>
                <a:tc>
                  <a:txBody>
                    <a:bodyPr/>
                    <a:lstStyle/>
                    <a:p>
                      <a:pPr marL="0" algn="ctr" rtl="0" eaLnBrk="1" latinLnBrk="0" hangingPunct="1">
                        <a:spcBef>
                          <a:spcPts val="0"/>
                        </a:spcBef>
                        <a:spcAft>
                          <a:spcPts val="0"/>
                        </a:spcAft>
                      </a:pPr>
                      <a:r>
                        <a:rPr lang="en-US" sz="1200" kern="1200" dirty="0">
                          <a:effectLst/>
                        </a:rPr>
                        <a:t>No</a:t>
                      </a:r>
                      <a:r>
                        <a:rPr lang="en-US" sz="1200" kern="1200" baseline="0" dirty="0">
                          <a:effectLst/>
                        </a:rPr>
                        <a:t> cost </a:t>
                      </a:r>
                      <a:endParaRPr lang="en-US" sz="1200" dirty="0">
                        <a:effectLst/>
                      </a:endParaRPr>
                    </a:p>
                    <a:p>
                      <a:pPr marL="0" algn="ctr" rtl="0" eaLnBrk="1" latinLnBrk="0" hangingPunct="1">
                        <a:spcBef>
                          <a:spcPts val="0"/>
                        </a:spcBef>
                        <a:spcAft>
                          <a:spcPts val="0"/>
                        </a:spcAft>
                      </a:pPr>
                      <a:r>
                        <a:rPr lang="en-US" sz="1200" kern="1200" baseline="0" dirty="0">
                          <a:effectLst/>
                        </a:rPr>
                        <a:t>(this could change when the public health emergency ends) </a:t>
                      </a:r>
                      <a:endParaRPr lang="en-US" sz="1200" dirty="0">
                        <a:effectLst/>
                      </a:endParaRPr>
                    </a:p>
                  </a:txBody>
                  <a:tcPr marL="0" marR="0" marT="0" marB="0" anchor="ctr"/>
                </a:tc>
                <a:extLst>
                  <a:ext uri="{0D108BD9-81ED-4DB2-BD59-A6C34878D82A}">
                    <a16:rowId xmlns:a16="http://schemas.microsoft.com/office/drawing/2014/main" val="3879975256"/>
                  </a:ext>
                </a:extLst>
              </a:tr>
              <a:tr h="336721">
                <a:tc>
                  <a:txBody>
                    <a:bodyPr/>
                    <a:lstStyle/>
                    <a:p>
                      <a:pPr marL="0" algn="ctr" rtl="0" eaLnBrk="1" latinLnBrk="0" hangingPunct="1">
                        <a:spcBef>
                          <a:spcPts val="0"/>
                        </a:spcBef>
                        <a:spcAft>
                          <a:spcPts val="0"/>
                        </a:spcAft>
                      </a:pPr>
                      <a:r>
                        <a:rPr lang="en-US" sz="1200" kern="1200" dirty="0">
                          <a:effectLst/>
                        </a:rPr>
                        <a:t>Shingles Vaccine</a:t>
                      </a:r>
                      <a:endParaRPr lang="en-US" sz="1200" dirty="0">
                        <a:effectLst/>
                      </a:endParaRPr>
                    </a:p>
                  </a:txBody>
                  <a:tcPr marL="0" marR="0" marT="0" marB="0" anchor="ctr"/>
                </a:tc>
                <a:tc>
                  <a:txBody>
                    <a:bodyPr/>
                    <a:lstStyle/>
                    <a:p>
                      <a:pPr marL="0" algn="ctr" rtl="0" eaLnBrk="1" latinLnBrk="0" hangingPunct="1">
                        <a:spcBef>
                          <a:spcPts val="0"/>
                        </a:spcBef>
                        <a:spcAft>
                          <a:spcPts val="0"/>
                        </a:spcAft>
                      </a:pPr>
                      <a:r>
                        <a:rPr lang="en-US" sz="1200" kern="1200" dirty="0">
                          <a:effectLst/>
                        </a:rPr>
                        <a:t>Adults 50 years and older two doses two to six months apart</a:t>
                      </a:r>
                      <a:endParaRPr lang="en-US" sz="1200" dirty="0">
                        <a:effectLst/>
                      </a:endParaRPr>
                    </a:p>
                  </a:txBody>
                  <a:tcPr marL="0" marR="0" marT="0" marB="0" anchor="ctr"/>
                </a:tc>
                <a:tc>
                  <a:txBody>
                    <a:bodyPr/>
                    <a:lstStyle/>
                    <a:p>
                      <a:pPr marL="0" algn="ctr" rtl="0" eaLnBrk="1" latinLnBrk="0" hangingPunct="1">
                        <a:spcBef>
                          <a:spcPts val="0"/>
                        </a:spcBef>
                        <a:spcAft>
                          <a:spcPts val="0"/>
                        </a:spcAft>
                      </a:pPr>
                      <a:r>
                        <a:rPr lang="en-US" sz="1200" kern="1200" dirty="0">
                          <a:effectLst/>
                        </a:rPr>
                        <a:t>No deductible and no cost-sharing with Part D coverage</a:t>
                      </a:r>
                      <a:endParaRPr lang="en-US" sz="1200" dirty="0">
                        <a:effectLst/>
                      </a:endParaRPr>
                    </a:p>
                  </a:txBody>
                  <a:tcPr marL="0" marR="0" marT="0" marB="0" anchor="ctr"/>
                </a:tc>
                <a:extLst>
                  <a:ext uri="{0D108BD9-81ED-4DB2-BD59-A6C34878D82A}">
                    <a16:rowId xmlns:a16="http://schemas.microsoft.com/office/drawing/2014/main" val="2186626062"/>
                  </a:ext>
                </a:extLst>
              </a:tr>
              <a:tr h="336721">
                <a:tc>
                  <a:txBody>
                    <a:bodyPr/>
                    <a:lstStyle/>
                    <a:p>
                      <a:pPr marL="0" algn="ctr" rtl="0" eaLnBrk="1" latinLnBrk="0" hangingPunct="1">
                        <a:spcBef>
                          <a:spcPts val="0"/>
                        </a:spcBef>
                        <a:spcAft>
                          <a:spcPts val="0"/>
                        </a:spcAft>
                      </a:pPr>
                      <a:r>
                        <a:rPr lang="en-US" sz="1200" kern="1200" dirty="0">
                          <a:effectLst/>
                        </a:rPr>
                        <a:t>Tetanus – Diphtheria – Whooping Cough Vaccines </a:t>
                      </a:r>
                      <a:endParaRPr lang="en-US" sz="1200" dirty="0">
                        <a:effectLst/>
                      </a:endParaRPr>
                    </a:p>
                  </a:txBody>
                  <a:tcPr marL="0" marR="0" marT="0" marB="0" anchor="ctr"/>
                </a:tc>
                <a:tc>
                  <a:txBody>
                    <a:bodyPr/>
                    <a:lstStyle/>
                    <a:p>
                      <a:pPr marL="0" algn="ctr" rtl="0" eaLnBrk="1" latinLnBrk="0" hangingPunct="1">
                        <a:spcBef>
                          <a:spcPts val="0"/>
                        </a:spcBef>
                        <a:spcAft>
                          <a:spcPts val="0"/>
                        </a:spcAft>
                      </a:pPr>
                      <a:r>
                        <a:rPr lang="en-US" sz="1200" kern="1200" dirty="0">
                          <a:effectLst/>
                        </a:rPr>
                        <a:t>Can be given at any time and followed by a Td or Tdap shot every 10 years</a:t>
                      </a:r>
                      <a:endParaRPr lang="en-US" sz="1200" dirty="0">
                        <a:effectLst/>
                      </a:endParaRPr>
                    </a:p>
                  </a:txBody>
                  <a:tcPr marL="0" marR="0" marT="0" marB="0" anchor="ctr"/>
                </a:tc>
                <a:tc>
                  <a:txBody>
                    <a:bodyPr/>
                    <a:lstStyle/>
                    <a:p>
                      <a:pPr marL="0" algn="ctr" rtl="0" eaLnBrk="1" latinLnBrk="0" hangingPunct="1">
                        <a:spcBef>
                          <a:spcPts val="0"/>
                        </a:spcBef>
                        <a:spcAft>
                          <a:spcPts val="0"/>
                        </a:spcAft>
                      </a:pPr>
                      <a:r>
                        <a:rPr lang="en-US" sz="1200" kern="1200" dirty="0">
                          <a:effectLst/>
                        </a:rPr>
                        <a:t>No cost </a:t>
                      </a:r>
                      <a:endParaRPr lang="en-US" sz="1200" dirty="0">
                        <a:effectLst/>
                      </a:endParaRPr>
                    </a:p>
                  </a:txBody>
                  <a:tcPr marL="0" marR="0" marT="0" marB="0" anchor="ctr"/>
                </a:tc>
                <a:extLst>
                  <a:ext uri="{0D108BD9-81ED-4DB2-BD59-A6C34878D82A}">
                    <a16:rowId xmlns:a16="http://schemas.microsoft.com/office/drawing/2014/main" val="1983567896"/>
                  </a:ext>
                </a:extLst>
              </a:tr>
            </a:tbl>
          </a:graphicData>
        </a:graphic>
      </p:graphicFrame>
      <p:pic>
        <p:nvPicPr>
          <p:cNvPr id="2" name="Picture 1" descr="A black and white logo&#10;&#10;Description automatically generated">
            <a:extLst>
              <a:ext uri="{FF2B5EF4-FFF2-40B4-BE49-F238E27FC236}">
                <a16:creationId xmlns:a16="http://schemas.microsoft.com/office/drawing/2014/main" id="{85D4D48C-1E32-BD83-C153-56EB0008F222}"/>
              </a:ext>
            </a:extLst>
          </p:cNvPr>
          <p:cNvPicPr>
            <a:picLocks noChangeAspect="1"/>
          </p:cNvPicPr>
          <p:nvPr/>
        </p:nvPicPr>
        <p:blipFill rotWithShape="1">
          <a:blip r:embed="rId3">
            <a:extLst>
              <a:ext uri="{28A0092B-C50C-407E-A947-70E740481C1C}">
                <a14:useLocalDpi xmlns:a14="http://schemas.microsoft.com/office/drawing/2010/main" val="0"/>
              </a:ext>
            </a:extLst>
          </a:blip>
          <a:srcRect l="4527" r="8154"/>
          <a:stretch/>
        </p:blipFill>
        <p:spPr>
          <a:xfrm>
            <a:off x="9567333" y="172700"/>
            <a:ext cx="2366289" cy="884289"/>
          </a:xfrm>
          <a:prstGeom prst="rect">
            <a:avLst/>
          </a:prstGeom>
        </p:spPr>
      </p:pic>
    </p:spTree>
    <p:extLst>
      <p:ext uri="{BB962C8B-B14F-4D97-AF65-F5344CB8AC3E}">
        <p14:creationId xmlns:p14="http://schemas.microsoft.com/office/powerpoint/2010/main" val="30658750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5F623D3E-994A-4FC4-97EA-58D02940FBBC}"/>
              </a:ext>
            </a:extLst>
          </p:cNvPr>
          <p:cNvSpPr>
            <a:spLocks noGrp="1"/>
          </p:cNvSpPr>
          <p:nvPr>
            <p:ph type="sldNum" sz="quarter" idx="12"/>
          </p:nvPr>
        </p:nvSpPr>
        <p:spPr>
          <a:xfrm>
            <a:off x="10348535" y="6217920"/>
            <a:ext cx="1463040" cy="256032"/>
          </a:xfrm>
        </p:spPr>
        <p:txBody>
          <a:bodyPr vert="horz" lIns="91440" tIns="45720" rIns="91440" bIns="45720" rtlCol="0" anchor="b">
            <a:normAutofit/>
          </a:bodyPr>
          <a:lstStyle/>
          <a:p>
            <a:pPr>
              <a:spcAft>
                <a:spcPts val="600"/>
              </a:spcAft>
            </a:pPr>
            <a:fld id="{4FAB73BC-B049-4115-A692-8D63A059BFB8}" type="slidenum">
              <a:rPr lang="en-US" kern="1200">
                <a:solidFill>
                  <a:srgbClr val="FFFFFF"/>
                </a:solidFill>
                <a:latin typeface="+mn-lt"/>
                <a:ea typeface="+mn-ea"/>
                <a:cs typeface="+mn-cs"/>
              </a:rPr>
              <a:pPr>
                <a:spcAft>
                  <a:spcPts val="600"/>
                </a:spcAft>
              </a:pPr>
              <a:t>44</a:t>
            </a:fld>
            <a:endParaRPr lang="en-US" kern="1200">
              <a:solidFill>
                <a:srgbClr val="FFFFFF"/>
              </a:solidFill>
              <a:latin typeface="+mn-lt"/>
              <a:ea typeface="+mn-ea"/>
              <a:cs typeface="+mn-cs"/>
            </a:endParaRPr>
          </a:p>
        </p:txBody>
      </p:sp>
      <p:sp>
        <p:nvSpPr>
          <p:cNvPr id="3" name="Title 2"/>
          <p:cNvSpPr>
            <a:spLocks noGrp="1"/>
          </p:cNvSpPr>
          <p:nvPr>
            <p:ph type="title" idx="4294967295"/>
          </p:nvPr>
        </p:nvSpPr>
        <p:spPr>
          <a:xfrm>
            <a:off x="381000" y="652662"/>
            <a:ext cx="6011333" cy="1098021"/>
          </a:xfrm>
        </p:spPr>
        <p:txBody>
          <a:bodyPr vert="horz" lIns="91440" tIns="45720" rIns="91440" bIns="45720" rtlCol="0" anchor="t">
            <a:normAutofit/>
          </a:bodyPr>
          <a:lstStyle/>
          <a:p>
            <a:r>
              <a:rPr lang="en-US" dirty="0">
                <a:solidFill>
                  <a:srgbClr val="50A0A0"/>
                </a:solidFill>
              </a:rPr>
              <a:t>A Few Words About Fraud and Scams</a:t>
            </a:r>
          </a:p>
        </p:txBody>
      </p:sp>
      <p:sp>
        <p:nvSpPr>
          <p:cNvPr id="26" name="Content Placeholder 1"/>
          <p:cNvSpPr>
            <a:spLocks noGrp="1"/>
          </p:cNvSpPr>
          <p:nvPr>
            <p:ph sz="half" idx="4294967295"/>
          </p:nvPr>
        </p:nvSpPr>
        <p:spPr>
          <a:xfrm>
            <a:off x="380999" y="2004334"/>
            <a:ext cx="7408333" cy="4111625"/>
          </a:xfrm>
        </p:spPr>
        <p:txBody>
          <a:bodyPr vert="horz" lIns="91440" tIns="45720" rIns="91440" bIns="45720" rtlCol="0" anchor="t">
            <a:noAutofit/>
          </a:bodyPr>
          <a:lstStyle/>
          <a:p>
            <a:pPr marL="0" indent="0">
              <a:lnSpc>
                <a:spcPct val="100000"/>
              </a:lnSpc>
              <a:buNone/>
            </a:pPr>
            <a:r>
              <a:rPr lang="en-US" sz="1600" dirty="0"/>
              <a:t>Medicare Fraud is the most common scheme affecting seniors. Some examples include:</a:t>
            </a:r>
          </a:p>
          <a:p>
            <a:pPr>
              <a:lnSpc>
                <a:spcPct val="100000"/>
              </a:lnSpc>
            </a:pPr>
            <a:r>
              <a:rPr lang="en-US" sz="1600" dirty="0"/>
              <a:t>Medicare/Medicaid is billed for services you never received, equipment you never received or was returned</a:t>
            </a:r>
          </a:p>
          <a:p>
            <a:pPr>
              <a:lnSpc>
                <a:spcPct val="100000"/>
              </a:lnSpc>
            </a:pPr>
            <a:r>
              <a:rPr lang="en-US" sz="1600" dirty="0"/>
              <a:t>Someone uses your Medicare/Medicaid card </a:t>
            </a:r>
          </a:p>
          <a:p>
            <a:pPr>
              <a:lnSpc>
                <a:spcPct val="100000"/>
              </a:lnSpc>
            </a:pPr>
            <a:r>
              <a:rPr lang="en-US" sz="1600" dirty="0"/>
              <a:t>A company uses false information to mislead you into joining a Medicare plan</a:t>
            </a:r>
          </a:p>
          <a:p>
            <a:pPr>
              <a:lnSpc>
                <a:spcPct val="100000"/>
              </a:lnSpc>
            </a:pPr>
            <a:r>
              <a:rPr lang="en-US" sz="1600" dirty="0"/>
              <a:t>Calls asking to verify your Medicare # so you can get a plastic card</a:t>
            </a:r>
          </a:p>
          <a:p>
            <a:pPr marL="285750" indent="-285750">
              <a:lnSpc>
                <a:spcPct val="100000"/>
              </a:lnSpc>
            </a:pPr>
            <a:r>
              <a:rPr lang="en-US" sz="1600" dirty="0"/>
              <a:t>Calls offering you rebates on certain services</a:t>
            </a:r>
          </a:p>
          <a:p>
            <a:pPr marL="285750" indent="-285750">
              <a:lnSpc>
                <a:spcPct val="100000"/>
              </a:lnSpc>
            </a:pPr>
            <a:r>
              <a:rPr lang="en-US" sz="1600" dirty="0"/>
              <a:t>Calls indicating that your Medicare plan is being terminated</a:t>
            </a:r>
          </a:p>
          <a:p>
            <a:pPr marL="285750" indent="-285750">
              <a:lnSpc>
                <a:spcPct val="100000"/>
              </a:lnSpc>
            </a:pPr>
            <a:r>
              <a:rPr lang="en-US" sz="1600" dirty="0"/>
              <a:t>Calls offering you a wellness exam (and they will notify your doctor)</a:t>
            </a:r>
          </a:p>
          <a:p>
            <a:pPr marL="0" indent="0">
              <a:lnSpc>
                <a:spcPct val="100000"/>
              </a:lnSpc>
              <a:buNone/>
            </a:pPr>
            <a:r>
              <a:rPr lang="en-US" sz="1600" b="1" dirty="0"/>
              <a:t>Many times the caller will be insistent on immediate action or payment and these calls can be quite scary.</a:t>
            </a:r>
          </a:p>
          <a:p>
            <a:pPr marL="285750" indent="-285750"/>
            <a:endParaRPr lang="en-US" sz="1600" dirty="0"/>
          </a:p>
          <a:p>
            <a:pPr marL="228600" lvl="1" indent="0">
              <a:buNone/>
              <a:defRPr/>
            </a:pPr>
            <a:endParaRPr lang="en-US" sz="1600" dirty="0"/>
          </a:p>
          <a:p>
            <a:pPr marL="274320" lvl="1" indent="0">
              <a:buNone/>
              <a:defRPr/>
            </a:pPr>
            <a:endParaRPr lang="en-US" sz="1600" dirty="0"/>
          </a:p>
        </p:txBody>
      </p:sp>
      <p:pic>
        <p:nvPicPr>
          <p:cNvPr id="2" name="Picture 1" descr="A black and white logo&#10;&#10;Description automatically generated">
            <a:extLst>
              <a:ext uri="{FF2B5EF4-FFF2-40B4-BE49-F238E27FC236}">
                <a16:creationId xmlns:a16="http://schemas.microsoft.com/office/drawing/2014/main" id="{680970BD-2442-DFE1-61D2-5D2AA3C6DF91}"/>
              </a:ext>
            </a:extLst>
          </p:cNvPr>
          <p:cNvPicPr>
            <a:picLocks noChangeAspect="1"/>
          </p:cNvPicPr>
          <p:nvPr/>
        </p:nvPicPr>
        <p:blipFill rotWithShape="1">
          <a:blip r:embed="rId3">
            <a:extLst>
              <a:ext uri="{28A0092B-C50C-407E-A947-70E740481C1C}">
                <a14:useLocalDpi xmlns:a14="http://schemas.microsoft.com/office/drawing/2010/main" val="0"/>
              </a:ext>
            </a:extLst>
          </a:blip>
          <a:srcRect l="4527" r="8154"/>
          <a:stretch/>
        </p:blipFill>
        <p:spPr>
          <a:xfrm>
            <a:off x="8634013" y="207935"/>
            <a:ext cx="3176987" cy="1187250"/>
          </a:xfrm>
          <a:prstGeom prst="rect">
            <a:avLst/>
          </a:prstGeom>
        </p:spPr>
      </p:pic>
      <p:pic>
        <p:nvPicPr>
          <p:cNvPr id="10" name="Picture 9" descr="A hand holding a cell phone&#10;&#10;AI-generated content may be incorrect.">
            <a:extLst>
              <a:ext uri="{FF2B5EF4-FFF2-40B4-BE49-F238E27FC236}">
                <a16:creationId xmlns:a16="http://schemas.microsoft.com/office/drawing/2014/main" id="{EC000872-EF42-5F4A-B0E3-B6E11974A49B}"/>
              </a:ext>
            </a:extLst>
          </p:cNvPr>
          <p:cNvPicPr>
            <a:picLocks noChangeAspect="1"/>
          </p:cNvPicPr>
          <p:nvPr/>
        </p:nvPicPr>
        <p:blipFill>
          <a:blip r:embed="rId4"/>
          <a:srcRect l="13460" r="29874"/>
          <a:stretch>
            <a:fillRect/>
          </a:stretch>
        </p:blipFill>
        <p:spPr>
          <a:xfrm>
            <a:off x="7967133" y="1806087"/>
            <a:ext cx="3505200" cy="4309872"/>
          </a:xfrm>
          <a:prstGeom prst="rect">
            <a:avLst/>
          </a:prstGeom>
        </p:spPr>
      </p:pic>
    </p:spTree>
    <p:extLst>
      <p:ext uri="{BB962C8B-B14F-4D97-AF65-F5344CB8AC3E}">
        <p14:creationId xmlns:p14="http://schemas.microsoft.com/office/powerpoint/2010/main" val="25031372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BC8DDE-E08E-284B-8FE8-9D864BDF9BB6}"/>
              </a:ext>
            </a:extLst>
          </p:cNvPr>
          <p:cNvSpPr>
            <a:spLocks noGrp="1"/>
          </p:cNvSpPr>
          <p:nvPr>
            <p:ph type="title"/>
          </p:nvPr>
        </p:nvSpPr>
        <p:spPr/>
        <p:txBody>
          <a:bodyPr/>
          <a:lstStyle/>
          <a:p>
            <a:r>
              <a:rPr lang="en-US" dirty="0"/>
              <a:t>Medicare Fraud</a:t>
            </a:r>
          </a:p>
        </p:txBody>
      </p:sp>
      <p:sp>
        <p:nvSpPr>
          <p:cNvPr id="6" name="Content Placeholder 5">
            <a:extLst>
              <a:ext uri="{FF2B5EF4-FFF2-40B4-BE49-F238E27FC236}">
                <a16:creationId xmlns:a16="http://schemas.microsoft.com/office/drawing/2014/main" id="{24621E86-9BED-5F93-53C2-8B9B721577C8}"/>
              </a:ext>
            </a:extLst>
          </p:cNvPr>
          <p:cNvSpPr>
            <a:spLocks noGrp="1"/>
          </p:cNvSpPr>
          <p:nvPr>
            <p:ph idx="1"/>
          </p:nvPr>
        </p:nvSpPr>
        <p:spPr/>
        <p:txBody>
          <a:bodyPr/>
          <a:lstStyle/>
          <a:p>
            <a:pPr marL="0" indent="0">
              <a:buNone/>
            </a:pPr>
            <a:r>
              <a:rPr lang="en-US" dirty="0"/>
              <a:t>Be sure to review your Medicare Summary Notices (MSN) if you have Original Medicare, or your Explanation of Benefits (EOB) if you have a PPO or HMO, on a regular basis</a:t>
            </a:r>
          </a:p>
          <a:p>
            <a:r>
              <a:rPr lang="en-US" dirty="0"/>
              <a:t>You may see charges for services </a:t>
            </a:r>
            <a:r>
              <a:rPr lang="en-US" dirty="0" err="1"/>
              <a:t>services</a:t>
            </a:r>
            <a:r>
              <a:rPr lang="en-US" dirty="0"/>
              <a:t> or equipment that are charged to Medicare.</a:t>
            </a:r>
          </a:p>
          <a:p>
            <a:r>
              <a:rPr lang="en-US" dirty="0"/>
              <a:t>Even if you don’t have to pay for them, Medicare does</a:t>
            </a:r>
          </a:p>
          <a:p>
            <a:r>
              <a:rPr lang="en-US" dirty="0"/>
              <a:t>If you see such charges, contact your provider’s billing department.  It could simply be the wrong code entered</a:t>
            </a:r>
          </a:p>
          <a:p>
            <a:r>
              <a:rPr lang="en-US" dirty="0"/>
              <a:t>If you see a pattern, or for example, multiple wrong charges on the same MSN or EOB, chances are it is fraud—especially if you are not responsible for the bill</a:t>
            </a:r>
          </a:p>
        </p:txBody>
      </p:sp>
      <p:sp>
        <p:nvSpPr>
          <p:cNvPr id="2" name="Date Placeholder 1">
            <a:extLst>
              <a:ext uri="{FF2B5EF4-FFF2-40B4-BE49-F238E27FC236}">
                <a16:creationId xmlns:a16="http://schemas.microsoft.com/office/drawing/2014/main" id="{44096D84-DC73-C33C-32B3-302BD8CB6F1C}"/>
              </a:ext>
            </a:extLst>
          </p:cNvPr>
          <p:cNvSpPr>
            <a:spLocks noGrp="1"/>
          </p:cNvSpPr>
          <p:nvPr>
            <p:ph type="dt" sz="half" idx="10"/>
          </p:nvPr>
        </p:nvSpPr>
        <p:spPr/>
        <p:txBody>
          <a:bodyPr/>
          <a:lstStyle/>
          <a:p>
            <a:fld id="{667E0102-ECC8-4CBF-959C-E0F5546DEC9C}" type="datetime1">
              <a:rPr lang="en-US" smtClean="0"/>
              <a:t>2/26/2026</a:t>
            </a:fld>
            <a:endParaRPr lang="en-US"/>
          </a:p>
        </p:txBody>
      </p:sp>
      <p:sp>
        <p:nvSpPr>
          <p:cNvPr id="3" name="Footer Placeholder 2">
            <a:extLst>
              <a:ext uri="{FF2B5EF4-FFF2-40B4-BE49-F238E27FC236}">
                <a16:creationId xmlns:a16="http://schemas.microsoft.com/office/drawing/2014/main" id="{6732EF52-2787-E43D-EE04-49E532432858}"/>
              </a:ext>
            </a:extLst>
          </p:cNvPr>
          <p:cNvSpPr>
            <a:spLocks noGrp="1"/>
          </p:cNvSpPr>
          <p:nvPr>
            <p:ph type="ftr" sz="quarter" idx="11"/>
          </p:nvPr>
        </p:nvSpPr>
        <p:spPr/>
        <p:txBody>
          <a:bodyPr/>
          <a:lstStyle/>
          <a:p>
            <a:r>
              <a:rPr lang="en-US"/>
              <a:t>
              </a:t>
            </a:r>
          </a:p>
        </p:txBody>
      </p:sp>
      <p:sp>
        <p:nvSpPr>
          <p:cNvPr id="4" name="Slide Number Placeholder 3">
            <a:extLst>
              <a:ext uri="{FF2B5EF4-FFF2-40B4-BE49-F238E27FC236}">
                <a16:creationId xmlns:a16="http://schemas.microsoft.com/office/drawing/2014/main" id="{8DD686E4-DF0C-A1AF-083A-FC889D10BC56}"/>
              </a:ext>
            </a:extLst>
          </p:cNvPr>
          <p:cNvSpPr>
            <a:spLocks noGrp="1"/>
          </p:cNvSpPr>
          <p:nvPr>
            <p:ph type="sldNum" sz="quarter" idx="12"/>
          </p:nvPr>
        </p:nvSpPr>
        <p:spPr/>
        <p:txBody>
          <a:bodyPr/>
          <a:lstStyle/>
          <a:p>
            <a:fld id="{CC057153-B650-4DEB-B370-79DDCFDCE934}" type="slidenum">
              <a:rPr lang="en-US" smtClean="0"/>
              <a:t>45</a:t>
            </a:fld>
            <a:endParaRPr lang="en-US"/>
          </a:p>
        </p:txBody>
      </p:sp>
    </p:spTree>
    <p:extLst>
      <p:ext uri="{BB962C8B-B14F-4D97-AF65-F5344CB8AC3E}">
        <p14:creationId xmlns:p14="http://schemas.microsoft.com/office/powerpoint/2010/main" val="42675924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FB3FA53-BE76-F01A-FCFA-F296AD265E60}"/>
              </a:ext>
            </a:extLst>
          </p:cNvPr>
          <p:cNvSpPr>
            <a:spLocks noGrp="1"/>
          </p:cNvSpPr>
          <p:nvPr>
            <p:ph type="title"/>
          </p:nvPr>
        </p:nvSpPr>
        <p:spPr>
          <a:xfrm>
            <a:off x="2849133" y="1145614"/>
            <a:ext cx="6902939" cy="1195754"/>
          </a:xfrm>
        </p:spPr>
        <p:txBody>
          <a:bodyPr vert="horz" lIns="91440" tIns="45720" rIns="91440" bIns="45720" rtlCol="0" anchor="t">
            <a:normAutofit/>
          </a:bodyPr>
          <a:lstStyle/>
          <a:p>
            <a:r>
              <a:rPr lang="en-US" dirty="0">
                <a:solidFill>
                  <a:srgbClr val="50A0A0"/>
                </a:solidFill>
              </a:rPr>
              <a:t>To Report Fraud or Scams</a:t>
            </a:r>
          </a:p>
        </p:txBody>
      </p:sp>
      <p:sp>
        <p:nvSpPr>
          <p:cNvPr id="8" name="Content Placeholder 7">
            <a:extLst>
              <a:ext uri="{FF2B5EF4-FFF2-40B4-BE49-F238E27FC236}">
                <a16:creationId xmlns:a16="http://schemas.microsoft.com/office/drawing/2014/main" id="{C1FA4102-95BD-CF12-5293-1C555278B439}"/>
              </a:ext>
            </a:extLst>
          </p:cNvPr>
          <p:cNvSpPr txBox="1">
            <a:spLocks noGrp="1"/>
          </p:cNvSpPr>
          <p:nvPr>
            <p:ph idx="1"/>
          </p:nvPr>
        </p:nvSpPr>
        <p:spPr>
          <a:xfrm>
            <a:off x="2069123" y="1960754"/>
            <a:ext cx="7904161" cy="2758447"/>
          </a:xfrm>
          <a:prstGeom prst="rect">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vert="horz" wrap="square" lIns="91440" tIns="45720" rIns="91440" bIns="45720" rtlCol="0" anchor="t">
            <a:spAutoFit/>
          </a:bodyPr>
          <a:lstStyle/>
          <a:p>
            <a:pPr marL="0" indent="0" algn="ctr">
              <a:buNone/>
            </a:pPr>
            <a:r>
              <a:rPr lang="en-US" sz="2650" b="1" dirty="0">
                <a:latin typeface="+mj-lt"/>
              </a:rPr>
              <a:t>Michigan SMP Hotline: (844)677-6424</a:t>
            </a:r>
          </a:p>
          <a:p>
            <a:pPr marL="0" indent="0" algn="ctr">
              <a:buNone/>
            </a:pPr>
            <a:r>
              <a:rPr lang="en-US" sz="2650" b="1" dirty="0"/>
              <a:t>Senior Medicare Patrol Program:</a:t>
            </a:r>
            <a:br>
              <a:rPr lang="en-US" sz="2650" b="1" dirty="0"/>
            </a:br>
            <a:r>
              <a:rPr lang="en-US" sz="2650" b="1" u="sng" dirty="0">
                <a:solidFill>
                  <a:schemeClr val="tx1"/>
                </a:solidFill>
              </a:rPr>
              <a:t>MDHHS-SMP@Michigan.gov</a:t>
            </a:r>
          </a:p>
          <a:p>
            <a:pPr marL="0" indent="0" algn="ctr">
              <a:buNone/>
            </a:pPr>
            <a:r>
              <a:rPr lang="en-US" sz="2650" b="1" dirty="0">
                <a:solidFill>
                  <a:srgbClr val="009999"/>
                </a:solidFill>
              </a:rPr>
              <a:t>Outside of Michigan: (877) 808-2468 SMPResource.org</a:t>
            </a:r>
          </a:p>
        </p:txBody>
      </p:sp>
      <p:sp>
        <p:nvSpPr>
          <p:cNvPr id="11" name="TextBox 10">
            <a:extLst>
              <a:ext uri="{FF2B5EF4-FFF2-40B4-BE49-F238E27FC236}">
                <a16:creationId xmlns:a16="http://schemas.microsoft.com/office/drawing/2014/main" id="{D5FFF8BE-3B7A-6766-DFB9-ED45D6D8F1BC}"/>
              </a:ext>
            </a:extLst>
          </p:cNvPr>
          <p:cNvSpPr txBox="1"/>
          <p:nvPr/>
        </p:nvSpPr>
        <p:spPr>
          <a:xfrm>
            <a:off x="1179675" y="5180398"/>
            <a:ext cx="9683056" cy="707886"/>
          </a:xfrm>
          <a:prstGeom prst="rect">
            <a:avLst/>
          </a:prstGeom>
          <a:noFill/>
        </p:spPr>
        <p:txBody>
          <a:bodyPr wrap="square" rtlCol="0">
            <a:spAutoFit/>
          </a:bodyPr>
          <a:lstStyle/>
          <a:p>
            <a:pPr algn="ctr"/>
            <a:r>
              <a:rPr lang="en-US" sz="2000" b="1" dirty="0">
                <a:solidFill>
                  <a:srgbClr val="FF0000"/>
                </a:solidFill>
              </a:rPr>
              <a:t>Do not be afraid or embarrassed to report if you have been a victim of a scam.  The scammers are very tricky!  It can happen to anyone.</a:t>
            </a:r>
          </a:p>
        </p:txBody>
      </p:sp>
      <p:pic>
        <p:nvPicPr>
          <p:cNvPr id="4" name="Picture 3" descr="A black and white logo&#10;&#10;Description automatically generated">
            <a:extLst>
              <a:ext uri="{FF2B5EF4-FFF2-40B4-BE49-F238E27FC236}">
                <a16:creationId xmlns:a16="http://schemas.microsoft.com/office/drawing/2014/main" id="{CC4A30B1-D6A8-A210-B652-33753D607F8C}"/>
              </a:ext>
            </a:extLst>
          </p:cNvPr>
          <p:cNvPicPr>
            <a:picLocks noChangeAspect="1"/>
          </p:cNvPicPr>
          <p:nvPr/>
        </p:nvPicPr>
        <p:blipFill rotWithShape="1">
          <a:blip r:embed="rId3">
            <a:extLst>
              <a:ext uri="{28A0092B-C50C-407E-A947-70E740481C1C}">
                <a14:useLocalDpi xmlns:a14="http://schemas.microsoft.com/office/drawing/2010/main" val="0"/>
              </a:ext>
            </a:extLst>
          </a:blip>
          <a:srcRect l="4527" r="8154"/>
          <a:stretch/>
        </p:blipFill>
        <p:spPr>
          <a:xfrm>
            <a:off x="8690343" y="75904"/>
            <a:ext cx="3176987" cy="1187250"/>
          </a:xfrm>
          <a:prstGeom prst="rect">
            <a:avLst/>
          </a:prstGeom>
        </p:spPr>
      </p:pic>
    </p:spTree>
    <p:extLst>
      <p:ext uri="{BB962C8B-B14F-4D97-AF65-F5344CB8AC3E}">
        <p14:creationId xmlns:p14="http://schemas.microsoft.com/office/powerpoint/2010/main" val="11285405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C4F38-55C9-47D8-820C-12B92CE33FC3}"/>
              </a:ext>
            </a:extLst>
          </p:cNvPr>
          <p:cNvSpPr>
            <a:spLocks noGrp="1"/>
          </p:cNvSpPr>
          <p:nvPr>
            <p:ph type="title"/>
          </p:nvPr>
        </p:nvSpPr>
        <p:spPr>
          <a:xfrm>
            <a:off x="553270" y="1653010"/>
            <a:ext cx="10653578" cy="1132258"/>
          </a:xfrm>
        </p:spPr>
        <p:txBody>
          <a:bodyPr vert="horz" lIns="91440" tIns="45720" rIns="91440" bIns="45720" rtlCol="0" anchor="t">
            <a:normAutofit/>
          </a:bodyPr>
          <a:lstStyle/>
          <a:p>
            <a:r>
              <a:rPr lang="en-US" dirty="0">
                <a:solidFill>
                  <a:srgbClr val="50A0A0"/>
                </a:solidFill>
              </a:rPr>
              <a:t>How Can A MI Options Medicare </a:t>
            </a:r>
            <a:br>
              <a:rPr lang="en-US" dirty="0">
                <a:solidFill>
                  <a:srgbClr val="50A0A0"/>
                </a:solidFill>
              </a:rPr>
            </a:br>
            <a:r>
              <a:rPr lang="en-US" dirty="0">
                <a:solidFill>
                  <a:srgbClr val="50A0A0"/>
                </a:solidFill>
              </a:rPr>
              <a:t>Counselor Help You</a:t>
            </a:r>
          </a:p>
        </p:txBody>
      </p:sp>
      <p:graphicFrame>
        <p:nvGraphicFramePr>
          <p:cNvPr id="5" name="Content Placeholder 1">
            <a:extLst>
              <a:ext uri="{FF2B5EF4-FFF2-40B4-BE49-F238E27FC236}">
                <a16:creationId xmlns:a16="http://schemas.microsoft.com/office/drawing/2014/main" id="{ECCA8670-F234-4D41-91F3-C5863CCEEE46}"/>
              </a:ext>
            </a:extLst>
          </p:cNvPr>
          <p:cNvGraphicFramePr>
            <a:graphicFrameLocks noGrp="1"/>
          </p:cNvGraphicFramePr>
          <p:nvPr>
            <p:ph idx="1"/>
            <p:extLst>
              <p:ext uri="{D42A27DB-BD31-4B8C-83A1-F6EECF244321}">
                <p14:modId xmlns:p14="http://schemas.microsoft.com/office/powerpoint/2010/main" val="3785122000"/>
              </p:ext>
            </p:extLst>
          </p:nvPr>
        </p:nvGraphicFramePr>
        <p:xfrm>
          <a:off x="624016" y="2319681"/>
          <a:ext cx="10058400" cy="3932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Date Placeholder 5">
            <a:extLst>
              <a:ext uri="{FF2B5EF4-FFF2-40B4-BE49-F238E27FC236}">
                <a16:creationId xmlns:a16="http://schemas.microsoft.com/office/drawing/2014/main" id="{DF1B009F-66E3-8170-3362-25B23C2D3334}"/>
              </a:ext>
            </a:extLst>
          </p:cNvPr>
          <p:cNvSpPr>
            <a:spLocks noGrp="1"/>
          </p:cNvSpPr>
          <p:nvPr>
            <p:ph type="dt" sz="half" idx="10"/>
          </p:nvPr>
        </p:nvSpPr>
        <p:spPr/>
        <p:txBody>
          <a:bodyPr/>
          <a:lstStyle/>
          <a:p>
            <a:r>
              <a:rPr lang="en-US"/>
              <a:t>9/2024</a:t>
            </a:r>
          </a:p>
        </p:txBody>
      </p:sp>
      <p:sp>
        <p:nvSpPr>
          <p:cNvPr id="7" name="Slide Number Placeholder 6">
            <a:extLst>
              <a:ext uri="{FF2B5EF4-FFF2-40B4-BE49-F238E27FC236}">
                <a16:creationId xmlns:a16="http://schemas.microsoft.com/office/drawing/2014/main" id="{07525EFB-9C5F-78C4-F22E-36D264A9ECC1}"/>
              </a:ext>
            </a:extLst>
          </p:cNvPr>
          <p:cNvSpPr>
            <a:spLocks noGrp="1"/>
          </p:cNvSpPr>
          <p:nvPr>
            <p:ph type="sldNum" sz="quarter" idx="12"/>
          </p:nvPr>
        </p:nvSpPr>
        <p:spPr/>
        <p:txBody>
          <a:bodyPr/>
          <a:lstStyle/>
          <a:p>
            <a:fld id="{4FAB73BC-B049-4115-A692-8D63A059BFB8}" type="slidenum">
              <a:rPr lang="en-US" smtClean="0"/>
              <a:t>47</a:t>
            </a:fld>
            <a:endParaRPr lang="en-US"/>
          </a:p>
        </p:txBody>
      </p:sp>
      <p:pic>
        <p:nvPicPr>
          <p:cNvPr id="3" name="Picture 2" descr="A black and white logo&#10;&#10;Description automatically generated">
            <a:extLst>
              <a:ext uri="{FF2B5EF4-FFF2-40B4-BE49-F238E27FC236}">
                <a16:creationId xmlns:a16="http://schemas.microsoft.com/office/drawing/2014/main" id="{224E21FD-3806-8ABA-726B-AB8E33F4D327}"/>
              </a:ext>
            </a:extLst>
          </p:cNvPr>
          <p:cNvPicPr>
            <a:picLocks noChangeAspect="1"/>
          </p:cNvPicPr>
          <p:nvPr/>
        </p:nvPicPr>
        <p:blipFill rotWithShape="1">
          <a:blip r:embed="rId8">
            <a:extLst>
              <a:ext uri="{28A0092B-C50C-407E-A947-70E740481C1C}">
                <a14:useLocalDpi xmlns:a14="http://schemas.microsoft.com/office/drawing/2010/main" val="0"/>
              </a:ext>
            </a:extLst>
          </a:blip>
          <a:srcRect l="4527" r="8154"/>
          <a:stretch/>
        </p:blipFill>
        <p:spPr>
          <a:xfrm>
            <a:off x="8461743" y="384048"/>
            <a:ext cx="3176987" cy="1187250"/>
          </a:xfrm>
          <a:prstGeom prst="rect">
            <a:avLst/>
          </a:prstGeom>
        </p:spPr>
      </p:pic>
    </p:spTree>
    <p:extLst>
      <p:ext uri="{BB962C8B-B14F-4D97-AF65-F5344CB8AC3E}">
        <p14:creationId xmlns:p14="http://schemas.microsoft.com/office/powerpoint/2010/main" val="25389915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9FBAB1-495A-425A-87C8-49F42D534668}"/>
              </a:ext>
            </a:extLst>
          </p:cNvPr>
          <p:cNvSpPr>
            <a:spLocks noGrp="1"/>
          </p:cNvSpPr>
          <p:nvPr>
            <p:ph type="title"/>
          </p:nvPr>
        </p:nvSpPr>
        <p:spPr>
          <a:xfrm>
            <a:off x="1063752" y="707049"/>
            <a:ext cx="10058400" cy="1371600"/>
          </a:xfrm>
        </p:spPr>
        <p:txBody>
          <a:bodyPr vert="horz" lIns="91440" tIns="45720" rIns="91440" bIns="45720" rtlCol="0" anchor="t">
            <a:normAutofit/>
          </a:bodyPr>
          <a:lstStyle/>
          <a:p>
            <a:r>
              <a:rPr lang="en-US" dirty="0">
                <a:solidFill>
                  <a:srgbClr val="50A0A0"/>
                </a:solidFill>
              </a:rPr>
              <a:t>We Are Here to Help You</a:t>
            </a:r>
          </a:p>
        </p:txBody>
      </p:sp>
      <p:graphicFrame>
        <p:nvGraphicFramePr>
          <p:cNvPr id="8" name="Content Placeholder 1">
            <a:extLst>
              <a:ext uri="{FF2B5EF4-FFF2-40B4-BE49-F238E27FC236}">
                <a16:creationId xmlns:a16="http://schemas.microsoft.com/office/drawing/2014/main" id="{74EE6CB1-3689-4FCF-A6F6-9A095DA6E6CA}"/>
              </a:ext>
            </a:extLst>
          </p:cNvPr>
          <p:cNvGraphicFramePr>
            <a:graphicFrameLocks noGrp="1"/>
          </p:cNvGraphicFramePr>
          <p:nvPr>
            <p:ph idx="1"/>
            <p:extLst>
              <p:ext uri="{D42A27DB-BD31-4B8C-83A1-F6EECF244321}">
                <p14:modId xmlns:p14="http://schemas.microsoft.com/office/powerpoint/2010/main" val="2250239568"/>
              </p:ext>
            </p:extLst>
          </p:nvPr>
        </p:nvGraphicFramePr>
        <p:xfrm>
          <a:off x="1063752" y="1603217"/>
          <a:ext cx="10058400" cy="29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black and white logo&#10;&#10;Description automatically generated">
            <a:extLst>
              <a:ext uri="{FF2B5EF4-FFF2-40B4-BE49-F238E27FC236}">
                <a16:creationId xmlns:a16="http://schemas.microsoft.com/office/drawing/2014/main" id="{6422A829-4496-1502-63D4-02F5C35D8144}"/>
              </a:ext>
            </a:extLst>
          </p:cNvPr>
          <p:cNvPicPr>
            <a:picLocks noChangeAspect="1"/>
          </p:cNvPicPr>
          <p:nvPr/>
        </p:nvPicPr>
        <p:blipFill rotWithShape="1">
          <a:blip r:embed="rId8">
            <a:extLst>
              <a:ext uri="{28A0092B-C50C-407E-A947-70E740481C1C}">
                <a14:useLocalDpi xmlns:a14="http://schemas.microsoft.com/office/drawing/2010/main" val="0"/>
              </a:ext>
            </a:extLst>
          </a:blip>
          <a:srcRect l="4527" r="8154"/>
          <a:stretch/>
        </p:blipFill>
        <p:spPr>
          <a:xfrm>
            <a:off x="8461743" y="384048"/>
            <a:ext cx="3176987" cy="1187250"/>
          </a:xfrm>
          <a:prstGeom prst="rect">
            <a:avLst/>
          </a:prstGeom>
        </p:spPr>
      </p:pic>
      <p:sp>
        <p:nvSpPr>
          <p:cNvPr id="7" name="TextBox 6">
            <a:extLst>
              <a:ext uri="{FF2B5EF4-FFF2-40B4-BE49-F238E27FC236}">
                <a16:creationId xmlns:a16="http://schemas.microsoft.com/office/drawing/2014/main" id="{40C069C8-3F98-465D-2D77-E393F2A1F338}"/>
              </a:ext>
            </a:extLst>
          </p:cNvPr>
          <p:cNvSpPr txBox="1"/>
          <p:nvPr/>
        </p:nvSpPr>
        <p:spPr>
          <a:xfrm>
            <a:off x="1148419" y="5010968"/>
            <a:ext cx="9973733" cy="1600438"/>
          </a:xfrm>
          <a:prstGeom prst="rect">
            <a:avLst/>
          </a:prstGeom>
          <a:noFill/>
        </p:spPr>
        <p:txBody>
          <a:bodyPr wrap="square">
            <a:spAutoFit/>
          </a:bodyPr>
          <a:lstStyle/>
          <a:p>
            <a:pPr algn="ctr"/>
            <a:r>
              <a:rPr lang="en-US" sz="1600" b="1" dirty="0"/>
              <a:t>There are various options for counseling: In person, Microsoft Teams, or Telephone. Call us today at 248-262-0545. </a:t>
            </a:r>
            <a:r>
              <a:rPr lang="en-US" sz="1600" dirty="0"/>
              <a:t>We serve Livingston, Macomb, Monroe, Oakland, St. Clair and Washtenaw Counties.</a:t>
            </a:r>
          </a:p>
          <a:p>
            <a:pPr algn="ctr"/>
            <a:endParaRPr lang="en-US" sz="1600" dirty="0"/>
          </a:p>
          <a:p>
            <a:pPr algn="ctr"/>
            <a:r>
              <a:rPr lang="en-US" sz="1600" b="1" dirty="0"/>
              <a:t>For SHIP Counseling outside of Michigan, call the </a:t>
            </a:r>
            <a:r>
              <a:rPr lang="en-US" sz="1600" dirty="0"/>
              <a:t>MI Options Medicare Counseling at 800-803-7174 or visit</a:t>
            </a:r>
            <a:r>
              <a:rPr lang="en-US" sz="1600" b="1" dirty="0"/>
              <a:t> </a:t>
            </a:r>
            <a:r>
              <a:rPr lang="en-US" sz="1600" b="1" dirty="0">
                <a:hlinkClick r:id="rId9"/>
              </a:rPr>
              <a:t>www.eldercare.acl.gov.</a:t>
            </a:r>
          </a:p>
          <a:p>
            <a:pPr marL="0" indent="0" algn="ctr">
              <a:buNone/>
            </a:pPr>
            <a:endParaRPr lang="en-US" sz="1600" b="1" dirty="0"/>
          </a:p>
        </p:txBody>
      </p:sp>
    </p:spTree>
    <p:extLst>
      <p:ext uri="{BB962C8B-B14F-4D97-AF65-F5344CB8AC3E}">
        <p14:creationId xmlns:p14="http://schemas.microsoft.com/office/powerpoint/2010/main" val="37810995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182" y="862036"/>
            <a:ext cx="10653578" cy="645031"/>
          </a:xfrm>
        </p:spPr>
        <p:txBody>
          <a:bodyPr vert="horz" lIns="91440" tIns="45720" rIns="91440" bIns="45720" rtlCol="0" anchor="t">
            <a:normAutofit/>
          </a:bodyPr>
          <a:lstStyle/>
          <a:p>
            <a:r>
              <a:rPr lang="en-US" dirty="0">
                <a:solidFill>
                  <a:srgbClr val="50A0A0"/>
                </a:solidFill>
              </a:rPr>
              <a:t>For More Information</a:t>
            </a:r>
          </a:p>
        </p:txBody>
      </p:sp>
      <p:sp>
        <p:nvSpPr>
          <p:cNvPr id="49155" name="Content Placeholder 2"/>
          <p:cNvSpPr>
            <a:spLocks noGrp="1"/>
          </p:cNvSpPr>
          <p:nvPr>
            <p:ph idx="1"/>
          </p:nvPr>
        </p:nvSpPr>
        <p:spPr>
          <a:xfrm>
            <a:off x="610182" y="1685615"/>
            <a:ext cx="7198794" cy="4440865"/>
          </a:xfrm>
        </p:spPr>
        <p:txBody>
          <a:bodyPr vert="horz" lIns="91440" tIns="45720" rIns="91440" bIns="45720" rtlCol="0" anchor="t">
            <a:normAutofit/>
          </a:bodyPr>
          <a:lstStyle/>
          <a:p>
            <a:r>
              <a:rPr lang="en-US" dirty="0"/>
              <a:t>Contact us at  </a:t>
            </a:r>
            <a:r>
              <a:rPr lang="en-US" dirty="0">
                <a:hlinkClick r:id="rId3"/>
              </a:rPr>
              <a:t>SHIP@ageways.org</a:t>
            </a:r>
            <a:r>
              <a:rPr lang="en-US" dirty="0"/>
              <a:t> or 248-262-0545</a:t>
            </a:r>
          </a:p>
          <a:p>
            <a:r>
              <a:rPr lang="en-US" sz="2000" dirty="0"/>
              <a:t>Visit Medicare.gov</a:t>
            </a:r>
          </a:p>
          <a:p>
            <a:r>
              <a:rPr lang="en-US" dirty="0"/>
              <a:t>Browse the </a:t>
            </a:r>
            <a:r>
              <a:rPr lang="en-US" sz="2000" dirty="0"/>
              <a:t>Medicare &amp; You Handbook</a:t>
            </a:r>
          </a:p>
          <a:p>
            <a:r>
              <a:rPr lang="en-US" sz="2000" dirty="0"/>
              <a:t>Call 1-800-MEDICARE</a:t>
            </a:r>
          </a:p>
          <a:p>
            <a:r>
              <a:rPr lang="en-US" dirty="0"/>
              <a:t>MI Options Medicare Counseling elsewhere in Michigan-800-803-7174</a:t>
            </a:r>
          </a:p>
          <a:p>
            <a:r>
              <a:rPr lang="en-US" b="1" dirty="0"/>
              <a:t>SHIP Counseling outside of Michigan  </a:t>
            </a:r>
            <a:r>
              <a:rPr lang="en-US" b="1" dirty="0">
                <a:hlinkClick r:id="rId4"/>
              </a:rPr>
              <a:t>www.SHIPhelp.org</a:t>
            </a:r>
            <a:endParaRPr lang="en-US" b="1" dirty="0"/>
          </a:p>
          <a:p>
            <a:pPr marL="0" indent="0">
              <a:buNone/>
            </a:pPr>
            <a:endParaRPr lang="en-US" b="1" dirty="0"/>
          </a:p>
          <a:p>
            <a:endParaRPr lang="en-US" sz="2000" dirty="0"/>
          </a:p>
          <a:p>
            <a:pPr marL="0" indent="0">
              <a:buNone/>
            </a:pPr>
            <a:endParaRPr lang="en-US" sz="2400" b="1" dirty="0"/>
          </a:p>
        </p:txBody>
      </p:sp>
      <p:pic>
        <p:nvPicPr>
          <p:cNvPr id="15" name="Picture 14" descr="A black screen with blue text&#10;&#10;Description automatically generated">
            <a:extLst>
              <a:ext uri="{FF2B5EF4-FFF2-40B4-BE49-F238E27FC236}">
                <a16:creationId xmlns:a16="http://schemas.microsoft.com/office/drawing/2014/main" id="{BD56BEF6-6C74-F391-4331-59B64B15FBAA}"/>
              </a:ext>
            </a:extLst>
          </p:cNvPr>
          <p:cNvPicPr>
            <a:picLocks noChangeAspect="1"/>
          </p:cNvPicPr>
          <p:nvPr/>
        </p:nvPicPr>
        <p:blipFill>
          <a:blip r:embed="rId5"/>
          <a:stretch>
            <a:fillRect/>
          </a:stretch>
        </p:blipFill>
        <p:spPr>
          <a:xfrm>
            <a:off x="7538628" y="4767106"/>
            <a:ext cx="3633692" cy="1228858"/>
          </a:xfrm>
          <a:prstGeom prst="rect">
            <a:avLst/>
          </a:prstGeom>
        </p:spPr>
      </p:pic>
    </p:spTree>
    <p:extLst>
      <p:ext uri="{BB962C8B-B14F-4D97-AF65-F5344CB8AC3E}">
        <p14:creationId xmlns:p14="http://schemas.microsoft.com/office/powerpoint/2010/main" val="3993148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55B98E-4F15-CA30-071A-2344E9045F7D}"/>
              </a:ext>
            </a:extLst>
          </p:cNvPr>
          <p:cNvSpPr>
            <a:spLocks noGrp="1"/>
          </p:cNvSpPr>
          <p:nvPr>
            <p:ph idx="1"/>
          </p:nvPr>
        </p:nvSpPr>
        <p:spPr>
          <a:xfrm>
            <a:off x="545684" y="1722408"/>
            <a:ext cx="4856819" cy="4593828"/>
          </a:xfrm>
        </p:spPr>
        <p:txBody>
          <a:bodyPr>
            <a:normAutofit fontScale="85000" lnSpcReduction="10000"/>
          </a:bodyPr>
          <a:lstStyle/>
          <a:p>
            <a:r>
              <a:rPr lang="en-US" sz="1800" b="1" dirty="0"/>
              <a:t>Creditable Coverage: </a:t>
            </a:r>
            <a:r>
              <a:rPr lang="en-US" sz="1800" dirty="0"/>
              <a:t>coverage from your employer that is at least as good as what Medicare covers</a:t>
            </a:r>
            <a:r>
              <a:rPr lang="en-US" sz="1800" b="1" dirty="0"/>
              <a:t>.</a:t>
            </a:r>
          </a:p>
          <a:p>
            <a:r>
              <a:rPr lang="en-US" sz="1800" b="1" dirty="0"/>
              <a:t>Premium</a:t>
            </a:r>
            <a:r>
              <a:rPr lang="en-US" sz="1800" dirty="0"/>
              <a:t>:  the amount you pay for an insurance policy, generally monthly</a:t>
            </a:r>
          </a:p>
          <a:p>
            <a:r>
              <a:rPr lang="en-US" sz="1800" b="1" dirty="0"/>
              <a:t>Deductible</a:t>
            </a:r>
            <a:r>
              <a:rPr lang="en-US" sz="1800" dirty="0"/>
              <a:t>: the amount you pay for out-of-pocket costs for health care before your plan begins to pay</a:t>
            </a:r>
          </a:p>
          <a:p>
            <a:r>
              <a:rPr lang="en-US" sz="1800" b="1" dirty="0"/>
              <a:t>Co-Pay</a:t>
            </a:r>
            <a:r>
              <a:rPr lang="en-US" sz="1800" dirty="0"/>
              <a:t>:  the rate (dollar amount) you pay for prescriptions, doctor’s visits, etc.</a:t>
            </a:r>
          </a:p>
          <a:p>
            <a:r>
              <a:rPr lang="en-US" sz="1800" b="1" dirty="0"/>
              <a:t>Co-Insurance</a:t>
            </a:r>
            <a:r>
              <a:rPr lang="en-US" sz="1800" dirty="0"/>
              <a:t>:  a percentage that you pay after you meet your deductible</a:t>
            </a:r>
          </a:p>
          <a:p>
            <a:r>
              <a:rPr lang="en-US" sz="1800" b="1" dirty="0"/>
              <a:t>Cost-Share</a:t>
            </a:r>
            <a:r>
              <a:rPr lang="en-US" sz="1800" dirty="0"/>
              <a:t>:   the amount you pay out-of-pocket including deductibles, co-pays and co-insurance, but NOT premiums. </a:t>
            </a:r>
          </a:p>
        </p:txBody>
      </p:sp>
      <p:pic>
        <p:nvPicPr>
          <p:cNvPr id="8" name="Picture 7" descr="A black and white logo&#10;&#10;Description automatically generated">
            <a:extLst>
              <a:ext uri="{FF2B5EF4-FFF2-40B4-BE49-F238E27FC236}">
                <a16:creationId xmlns:a16="http://schemas.microsoft.com/office/drawing/2014/main" id="{DC90DC8A-7870-6A9D-2C58-89D2B96805C8}"/>
              </a:ext>
            </a:extLst>
          </p:cNvPr>
          <p:cNvPicPr>
            <a:picLocks noChangeAspect="1"/>
          </p:cNvPicPr>
          <p:nvPr/>
        </p:nvPicPr>
        <p:blipFill rotWithShape="1">
          <a:blip r:embed="rId3">
            <a:extLst>
              <a:ext uri="{28A0092B-C50C-407E-A947-70E740481C1C}">
                <a14:useLocalDpi xmlns:a14="http://schemas.microsoft.com/office/drawing/2010/main" val="0"/>
              </a:ext>
            </a:extLst>
          </a:blip>
          <a:srcRect l="4527" r="8154"/>
          <a:stretch/>
        </p:blipFill>
        <p:spPr>
          <a:xfrm>
            <a:off x="8461743" y="384048"/>
            <a:ext cx="3176987" cy="1187250"/>
          </a:xfrm>
          <a:prstGeom prst="rect">
            <a:avLst/>
          </a:prstGeom>
        </p:spPr>
      </p:pic>
      <p:sp>
        <p:nvSpPr>
          <p:cNvPr id="9" name="Title 1">
            <a:extLst>
              <a:ext uri="{FF2B5EF4-FFF2-40B4-BE49-F238E27FC236}">
                <a16:creationId xmlns:a16="http://schemas.microsoft.com/office/drawing/2014/main" id="{82657ECB-E708-3EF1-99D8-5BC0FE91B88E}"/>
              </a:ext>
            </a:extLst>
          </p:cNvPr>
          <p:cNvSpPr>
            <a:spLocks noGrp="1"/>
          </p:cNvSpPr>
          <p:nvPr>
            <p:ph type="title"/>
          </p:nvPr>
        </p:nvSpPr>
        <p:spPr>
          <a:xfrm>
            <a:off x="670375" y="408352"/>
            <a:ext cx="10515600" cy="1325563"/>
          </a:xfrm>
        </p:spPr>
        <p:txBody>
          <a:bodyPr/>
          <a:lstStyle/>
          <a:p>
            <a:r>
              <a:rPr lang="en-US" sz="3600" b="1" dirty="0">
                <a:solidFill>
                  <a:srgbClr val="50A0A0"/>
                </a:solidFill>
              </a:rPr>
              <a:t>A Few Definitions</a:t>
            </a:r>
          </a:p>
        </p:txBody>
      </p:sp>
      <p:pic>
        <p:nvPicPr>
          <p:cNvPr id="11" name="Picture 10" descr="Close-up of a stethoscope and a card&#10;&#10;AI-generated content may be incorrect.">
            <a:extLst>
              <a:ext uri="{FF2B5EF4-FFF2-40B4-BE49-F238E27FC236}">
                <a16:creationId xmlns:a16="http://schemas.microsoft.com/office/drawing/2014/main" id="{2E1A1646-DC49-C5A1-EDA1-E180AF3F6C5A}"/>
              </a:ext>
            </a:extLst>
          </p:cNvPr>
          <p:cNvPicPr>
            <a:picLocks noChangeAspect="1"/>
          </p:cNvPicPr>
          <p:nvPr/>
        </p:nvPicPr>
        <p:blipFill>
          <a:blip r:embed="rId4"/>
          <a:stretch>
            <a:fillRect/>
          </a:stretch>
        </p:blipFill>
        <p:spPr>
          <a:xfrm>
            <a:off x="5667861" y="1896532"/>
            <a:ext cx="6141275" cy="4094183"/>
          </a:xfrm>
          <a:prstGeom prst="rect">
            <a:avLst/>
          </a:prstGeom>
        </p:spPr>
      </p:pic>
    </p:spTree>
    <p:extLst>
      <p:ext uri="{BB962C8B-B14F-4D97-AF65-F5344CB8AC3E}">
        <p14:creationId xmlns:p14="http://schemas.microsoft.com/office/powerpoint/2010/main" val="26198199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D61CFB1-C4F5-D94F-731C-76BF03CE2C6A}"/>
              </a:ext>
            </a:extLst>
          </p:cNvPr>
          <p:cNvSpPr>
            <a:spLocks noGrp="1"/>
          </p:cNvSpPr>
          <p:nvPr>
            <p:ph type="title"/>
          </p:nvPr>
        </p:nvSpPr>
        <p:spPr>
          <a:xfrm>
            <a:off x="829714" y="766907"/>
            <a:ext cx="6307686" cy="621569"/>
          </a:xfrm>
        </p:spPr>
        <p:txBody>
          <a:bodyPr vert="horz" lIns="91440" tIns="45720" rIns="91440" bIns="45720" rtlCol="0" anchor="t">
            <a:normAutofit/>
          </a:bodyPr>
          <a:lstStyle/>
          <a:p>
            <a:r>
              <a:rPr lang="en-US" dirty="0">
                <a:solidFill>
                  <a:srgbClr val="50A0A0"/>
                </a:solidFill>
              </a:rPr>
              <a:t>Satisfaction Survey</a:t>
            </a:r>
          </a:p>
        </p:txBody>
      </p:sp>
      <p:sp>
        <p:nvSpPr>
          <p:cNvPr id="9" name="Content Placeholder 8">
            <a:extLst>
              <a:ext uri="{FF2B5EF4-FFF2-40B4-BE49-F238E27FC236}">
                <a16:creationId xmlns:a16="http://schemas.microsoft.com/office/drawing/2014/main" id="{9F91CB41-5D41-D3D4-1DB3-4A5F42FD835B}"/>
              </a:ext>
            </a:extLst>
          </p:cNvPr>
          <p:cNvSpPr>
            <a:spLocks noGrp="1"/>
          </p:cNvSpPr>
          <p:nvPr>
            <p:ph sz="half" idx="1"/>
          </p:nvPr>
        </p:nvSpPr>
        <p:spPr>
          <a:xfrm>
            <a:off x="5815080" y="2065726"/>
            <a:ext cx="5919720" cy="3931920"/>
          </a:xfrm>
        </p:spPr>
        <p:txBody>
          <a:bodyPr vert="horz" lIns="91440" tIns="45720" rIns="91440" bIns="45720" rtlCol="0">
            <a:normAutofit/>
          </a:bodyPr>
          <a:lstStyle/>
          <a:p>
            <a:r>
              <a:rPr lang="en-US" dirty="0">
                <a:latin typeface="+mj-lt"/>
              </a:rPr>
              <a:t>This survey is part of a larger analysis of our national program.</a:t>
            </a:r>
          </a:p>
          <a:p>
            <a:r>
              <a:rPr lang="en-US" dirty="0">
                <a:latin typeface="+mj-lt"/>
              </a:rPr>
              <a:t>It is completely confidential</a:t>
            </a:r>
          </a:p>
          <a:p>
            <a:r>
              <a:rPr lang="en-US" dirty="0">
                <a:latin typeface="+mj-lt"/>
              </a:rPr>
              <a:t>It is also anonymous</a:t>
            </a:r>
          </a:p>
          <a:p>
            <a:r>
              <a:rPr lang="en-US" dirty="0">
                <a:latin typeface="+mj-lt"/>
              </a:rPr>
              <a:t>Your participation is voluntary</a:t>
            </a:r>
          </a:p>
          <a:p>
            <a:r>
              <a:rPr lang="en-US" dirty="0">
                <a:latin typeface="+mj-lt"/>
              </a:rPr>
              <a:t>It takes less than 5 mins to complete</a:t>
            </a:r>
          </a:p>
          <a:p>
            <a:r>
              <a:rPr lang="en-US" dirty="0">
                <a:latin typeface="+mj-lt"/>
              </a:rPr>
              <a:t>Survey Link:</a:t>
            </a:r>
          </a:p>
          <a:p>
            <a:pPr marL="0" indent="0">
              <a:buNone/>
            </a:pPr>
            <a:r>
              <a:rPr lang="en-US" dirty="0">
                <a:latin typeface="+mj-lt"/>
              </a:rPr>
              <a:t>https://www.surveymonkey.com/r/ACLED</a:t>
            </a:r>
          </a:p>
          <a:p>
            <a:endParaRPr lang="en-US" b="1" dirty="0"/>
          </a:p>
        </p:txBody>
      </p:sp>
      <p:pic>
        <p:nvPicPr>
          <p:cNvPr id="6" name="Picture 5">
            <a:extLst>
              <a:ext uri="{FF2B5EF4-FFF2-40B4-BE49-F238E27FC236}">
                <a16:creationId xmlns:a16="http://schemas.microsoft.com/office/drawing/2014/main" id="{6A4BC6D7-A0A1-AEF0-A67D-36CE922AE5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6918" y="1840761"/>
            <a:ext cx="4077049" cy="4077049"/>
          </a:xfrm>
          <a:prstGeom prst="rect">
            <a:avLst/>
          </a:prstGeom>
          <a:noFill/>
          <a:ln>
            <a:noFill/>
          </a:ln>
        </p:spPr>
      </p:pic>
      <p:pic>
        <p:nvPicPr>
          <p:cNvPr id="2" name="Picture 1" descr="A black and white logo&#10;&#10;Description automatically generated">
            <a:extLst>
              <a:ext uri="{FF2B5EF4-FFF2-40B4-BE49-F238E27FC236}">
                <a16:creationId xmlns:a16="http://schemas.microsoft.com/office/drawing/2014/main" id="{1523AB35-872E-E33B-1743-8899636916A7}"/>
              </a:ext>
            </a:extLst>
          </p:cNvPr>
          <p:cNvPicPr>
            <a:picLocks noChangeAspect="1"/>
          </p:cNvPicPr>
          <p:nvPr/>
        </p:nvPicPr>
        <p:blipFill rotWithShape="1">
          <a:blip r:embed="rId4">
            <a:extLst>
              <a:ext uri="{28A0092B-C50C-407E-A947-70E740481C1C}">
                <a14:useLocalDpi xmlns:a14="http://schemas.microsoft.com/office/drawing/2010/main" val="0"/>
              </a:ext>
            </a:extLst>
          </a:blip>
          <a:srcRect l="4527" r="8154"/>
          <a:stretch/>
        </p:blipFill>
        <p:spPr>
          <a:xfrm>
            <a:off x="8461743" y="384048"/>
            <a:ext cx="3176987" cy="1187250"/>
          </a:xfrm>
          <a:prstGeom prst="rect">
            <a:avLst/>
          </a:prstGeom>
        </p:spPr>
      </p:pic>
    </p:spTree>
    <p:extLst>
      <p:ext uri="{BB962C8B-B14F-4D97-AF65-F5344CB8AC3E}">
        <p14:creationId xmlns:p14="http://schemas.microsoft.com/office/powerpoint/2010/main" val="3690798164"/>
      </p:ext>
    </p:extLst>
  </p:cSld>
  <p:clrMapOvr>
    <a:masterClrMapping/>
  </p:clrMapOvr>
  <mc:AlternateContent xmlns:mc="http://schemas.openxmlformats.org/markup-compatibility/2006" xmlns:p14="http://schemas.microsoft.com/office/powerpoint/2010/main">
    <mc:Choice Requires="p14">
      <p:transition spd="slow" p14:dur="2000" advTm="58209"/>
    </mc:Choice>
    <mc:Fallback xmlns="">
      <p:transition spd="slow" advTm="58209"/>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72DA0-DB44-EB61-CD30-3E8D89E24B33}"/>
              </a:ext>
            </a:extLst>
          </p:cNvPr>
          <p:cNvSpPr>
            <a:spLocks noGrp="1"/>
          </p:cNvSpPr>
          <p:nvPr>
            <p:ph type="title"/>
          </p:nvPr>
        </p:nvSpPr>
        <p:spPr>
          <a:xfrm>
            <a:off x="725424" y="1378224"/>
            <a:ext cx="10741152" cy="1132258"/>
          </a:xfrm>
        </p:spPr>
        <p:txBody>
          <a:bodyPr vert="horz" lIns="91440" tIns="45720" rIns="91440" bIns="45720" rtlCol="0" anchor="t">
            <a:normAutofit/>
          </a:bodyPr>
          <a:lstStyle/>
          <a:p>
            <a:r>
              <a:rPr lang="en-US" dirty="0">
                <a:solidFill>
                  <a:srgbClr val="50A0A0"/>
                </a:solidFill>
              </a:rPr>
              <a:t>Funding Statement</a:t>
            </a:r>
            <a:br>
              <a:rPr lang="en-US" dirty="0">
                <a:solidFill>
                  <a:srgbClr val="50A0A0"/>
                </a:solidFill>
              </a:rPr>
            </a:br>
            <a:endParaRPr lang="en-US" dirty="0">
              <a:solidFill>
                <a:srgbClr val="50A0A0"/>
              </a:solidFill>
            </a:endParaRPr>
          </a:p>
        </p:txBody>
      </p:sp>
      <p:sp>
        <p:nvSpPr>
          <p:cNvPr id="6" name="Footer Placeholder 5">
            <a:extLst>
              <a:ext uri="{FF2B5EF4-FFF2-40B4-BE49-F238E27FC236}">
                <a16:creationId xmlns:a16="http://schemas.microsoft.com/office/drawing/2014/main" id="{BE7EA67B-09B9-1A2C-5F0A-31AE2EB17A0B}"/>
              </a:ext>
            </a:extLst>
          </p:cNvPr>
          <p:cNvSpPr>
            <a:spLocks noGrp="1"/>
          </p:cNvSpPr>
          <p:nvPr>
            <p:ph type="ftr" sz="quarter" idx="11"/>
          </p:nvPr>
        </p:nvSpPr>
        <p:spPr/>
        <p:txBody>
          <a:bodyPr/>
          <a:lstStyle/>
          <a:p>
            <a:r>
              <a:rPr lang="en-US"/>
              <a:t>
              </a:t>
            </a:r>
          </a:p>
        </p:txBody>
      </p:sp>
      <p:sp>
        <p:nvSpPr>
          <p:cNvPr id="8" name="TextBox 7">
            <a:extLst>
              <a:ext uri="{FF2B5EF4-FFF2-40B4-BE49-F238E27FC236}">
                <a16:creationId xmlns:a16="http://schemas.microsoft.com/office/drawing/2014/main" id="{6879363C-361E-B4FC-137F-86BD6B7D5D13}"/>
              </a:ext>
            </a:extLst>
          </p:cNvPr>
          <p:cNvSpPr txBox="1"/>
          <p:nvPr/>
        </p:nvSpPr>
        <p:spPr>
          <a:xfrm>
            <a:off x="1539104" y="2883006"/>
            <a:ext cx="928198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dirty="0"/>
              <a:t>This program is supported by the Administration for Community Living (ACL), U.S. Department of Health and Human Services (HHS) as part of a financial assistance award totaling $185,425 with 100 percentage funded by ACL/HHS. The contents are those of the author(s) and do not necessarily represent the official views of, nor an endorsement, by ACL/HHS, or the U.S. Government.</a:t>
            </a:r>
          </a:p>
        </p:txBody>
      </p:sp>
      <p:pic>
        <p:nvPicPr>
          <p:cNvPr id="3" name="Picture 2" descr="A black and white logo&#10;&#10;Description automatically generated">
            <a:extLst>
              <a:ext uri="{FF2B5EF4-FFF2-40B4-BE49-F238E27FC236}">
                <a16:creationId xmlns:a16="http://schemas.microsoft.com/office/drawing/2014/main" id="{153FA4C4-0AD0-2594-2F44-1C6BB93460FC}"/>
              </a:ext>
            </a:extLst>
          </p:cNvPr>
          <p:cNvPicPr>
            <a:picLocks noChangeAspect="1"/>
          </p:cNvPicPr>
          <p:nvPr/>
        </p:nvPicPr>
        <p:blipFill rotWithShape="1">
          <a:blip r:embed="rId3">
            <a:extLst>
              <a:ext uri="{28A0092B-C50C-407E-A947-70E740481C1C}">
                <a14:useLocalDpi xmlns:a14="http://schemas.microsoft.com/office/drawing/2010/main" val="0"/>
              </a:ext>
            </a:extLst>
          </a:blip>
          <a:srcRect l="4527" r="8154"/>
          <a:stretch/>
        </p:blipFill>
        <p:spPr>
          <a:xfrm>
            <a:off x="8461743" y="384048"/>
            <a:ext cx="3176987" cy="1187250"/>
          </a:xfrm>
          <a:prstGeom prst="rect">
            <a:avLst/>
          </a:prstGeom>
        </p:spPr>
      </p:pic>
    </p:spTree>
    <p:extLst>
      <p:ext uri="{BB962C8B-B14F-4D97-AF65-F5344CB8AC3E}">
        <p14:creationId xmlns:p14="http://schemas.microsoft.com/office/powerpoint/2010/main" val="82440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26FF203-01A2-4643-9738-9442E8855CAE}"/>
              </a:ext>
            </a:extLst>
          </p:cNvPr>
          <p:cNvGraphicFramePr>
            <a:graphicFrameLocks noGrp="1"/>
          </p:cNvGraphicFramePr>
          <p:nvPr>
            <p:ph idx="1"/>
            <p:extLst>
              <p:ext uri="{D42A27DB-BD31-4B8C-83A1-F6EECF244321}">
                <p14:modId xmlns:p14="http://schemas.microsoft.com/office/powerpoint/2010/main" val="3755288176"/>
              </p:ext>
            </p:extLst>
          </p:nvPr>
        </p:nvGraphicFramePr>
        <p:xfrm>
          <a:off x="736358" y="1798316"/>
          <a:ext cx="9516775" cy="45008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6">
            <a:extLst>
              <a:ext uri="{FF2B5EF4-FFF2-40B4-BE49-F238E27FC236}">
                <a16:creationId xmlns:a16="http://schemas.microsoft.com/office/drawing/2014/main" id="{144A8342-6AAA-4F6D-BD94-F741AE6F54DF}"/>
              </a:ext>
            </a:extLst>
          </p:cNvPr>
          <p:cNvSpPr>
            <a:spLocks noGrp="1"/>
          </p:cNvSpPr>
          <p:nvPr>
            <p:ph type="sldNum" sz="quarter" idx="12"/>
          </p:nvPr>
        </p:nvSpPr>
        <p:spPr>
          <a:xfrm>
            <a:off x="10348535" y="6217920"/>
            <a:ext cx="1463040" cy="256032"/>
          </a:xfrm>
        </p:spPr>
        <p:txBody>
          <a:bodyPr>
            <a:normAutofit/>
          </a:bodyPr>
          <a:lstStyle/>
          <a:p>
            <a:pPr>
              <a:spcAft>
                <a:spcPts val="600"/>
              </a:spcAft>
            </a:pPr>
            <a:fld id="{4FAB73BC-B049-4115-A692-8D63A059BFB8}" type="slidenum">
              <a:rPr lang="en-US">
                <a:solidFill>
                  <a:srgbClr val="FFFFFF"/>
                </a:solidFill>
              </a:rPr>
              <a:pPr>
                <a:spcAft>
                  <a:spcPts val="600"/>
                </a:spcAft>
              </a:pPr>
              <a:t>6</a:t>
            </a:fld>
            <a:endParaRPr lang="en-US">
              <a:solidFill>
                <a:srgbClr val="FFFFFF"/>
              </a:solidFill>
            </a:endParaRPr>
          </a:p>
        </p:txBody>
      </p:sp>
      <p:pic>
        <p:nvPicPr>
          <p:cNvPr id="3" name="Picture 2" descr="A black and white logo&#10;&#10;Description automatically generated">
            <a:extLst>
              <a:ext uri="{FF2B5EF4-FFF2-40B4-BE49-F238E27FC236}">
                <a16:creationId xmlns:a16="http://schemas.microsoft.com/office/drawing/2014/main" id="{55FB707D-9D5E-AD00-E515-9F3E50EECB19}"/>
              </a:ext>
            </a:extLst>
          </p:cNvPr>
          <p:cNvPicPr>
            <a:picLocks noChangeAspect="1"/>
          </p:cNvPicPr>
          <p:nvPr/>
        </p:nvPicPr>
        <p:blipFill rotWithShape="1">
          <a:blip r:embed="rId8">
            <a:extLst>
              <a:ext uri="{28A0092B-C50C-407E-A947-70E740481C1C}">
                <a14:useLocalDpi xmlns:a14="http://schemas.microsoft.com/office/drawing/2010/main" val="0"/>
              </a:ext>
            </a:extLst>
          </a:blip>
          <a:srcRect l="4527" r="8154"/>
          <a:stretch/>
        </p:blipFill>
        <p:spPr>
          <a:xfrm>
            <a:off x="8461743" y="384048"/>
            <a:ext cx="3176987" cy="1187250"/>
          </a:xfrm>
          <a:prstGeom prst="rect">
            <a:avLst/>
          </a:prstGeom>
        </p:spPr>
      </p:pic>
      <p:sp>
        <p:nvSpPr>
          <p:cNvPr id="9" name="Title 1">
            <a:extLst>
              <a:ext uri="{FF2B5EF4-FFF2-40B4-BE49-F238E27FC236}">
                <a16:creationId xmlns:a16="http://schemas.microsoft.com/office/drawing/2014/main" id="{511D51B4-3188-3FD0-033D-B8BDC50EE7D9}"/>
              </a:ext>
            </a:extLst>
          </p:cNvPr>
          <p:cNvSpPr>
            <a:spLocks noGrp="1"/>
          </p:cNvSpPr>
          <p:nvPr>
            <p:ph type="title"/>
          </p:nvPr>
        </p:nvSpPr>
        <p:spPr>
          <a:xfrm>
            <a:off x="736358" y="977673"/>
            <a:ext cx="10515600" cy="1325563"/>
          </a:xfrm>
        </p:spPr>
        <p:txBody>
          <a:bodyPr/>
          <a:lstStyle/>
          <a:p>
            <a:r>
              <a:rPr lang="en-US" sz="3600" b="1" dirty="0">
                <a:solidFill>
                  <a:srgbClr val="50A0A0"/>
                </a:solidFill>
              </a:rPr>
              <a:t>What is Medicare?</a:t>
            </a:r>
          </a:p>
        </p:txBody>
      </p:sp>
    </p:spTree>
    <p:extLst>
      <p:ext uri="{BB962C8B-B14F-4D97-AF65-F5344CB8AC3E}">
        <p14:creationId xmlns:p14="http://schemas.microsoft.com/office/powerpoint/2010/main" val="704950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03EE3-01F3-0412-D9E8-C852ABFBDB9B}"/>
              </a:ext>
            </a:extLst>
          </p:cNvPr>
          <p:cNvSpPr>
            <a:spLocks noGrp="1"/>
          </p:cNvSpPr>
          <p:nvPr>
            <p:ph type="title"/>
          </p:nvPr>
        </p:nvSpPr>
        <p:spPr/>
        <p:txBody>
          <a:bodyPr/>
          <a:lstStyle/>
          <a:p>
            <a:r>
              <a:rPr lang="en-US" dirty="0">
                <a:solidFill>
                  <a:schemeClr val="accent1"/>
                </a:solidFill>
              </a:rPr>
              <a:t>When To Enroll In Medicare</a:t>
            </a:r>
            <a:r>
              <a:rPr lang="en-US" dirty="0"/>
              <a:t>	</a:t>
            </a:r>
          </a:p>
        </p:txBody>
      </p:sp>
      <p:sp>
        <p:nvSpPr>
          <p:cNvPr id="3" name="Content Placeholder 2">
            <a:extLst>
              <a:ext uri="{FF2B5EF4-FFF2-40B4-BE49-F238E27FC236}">
                <a16:creationId xmlns:a16="http://schemas.microsoft.com/office/drawing/2014/main" id="{999C8E1E-3746-84BB-5DD3-3CACFDA1351C}"/>
              </a:ext>
            </a:extLst>
          </p:cNvPr>
          <p:cNvSpPr>
            <a:spLocks noGrp="1"/>
          </p:cNvSpPr>
          <p:nvPr>
            <p:ph idx="1"/>
          </p:nvPr>
        </p:nvSpPr>
        <p:spPr>
          <a:xfrm>
            <a:off x="612647" y="1715532"/>
            <a:ext cx="10869308" cy="4593828"/>
          </a:xfrm>
        </p:spPr>
        <p:txBody>
          <a:bodyPr/>
          <a:lstStyle/>
          <a:p>
            <a:r>
              <a:rPr lang="en-US" dirty="0"/>
              <a:t>6-month window to enroll without facing penalties</a:t>
            </a:r>
          </a:p>
          <a:p>
            <a:pPr lvl="1"/>
            <a:r>
              <a:rPr lang="en-US" dirty="0"/>
              <a:t>3 months before one turns 65 (benefits will start the 1</a:t>
            </a:r>
            <a:r>
              <a:rPr lang="en-US" baseline="30000" dirty="0"/>
              <a:t>st</a:t>
            </a:r>
            <a:r>
              <a:rPr lang="en-US" dirty="0"/>
              <a:t> day of the month the person turns 65)*</a:t>
            </a:r>
          </a:p>
          <a:p>
            <a:pPr lvl="1"/>
            <a:r>
              <a:rPr lang="en-US" dirty="0"/>
              <a:t>The month one turns 65 (benefits will start on the 1</a:t>
            </a:r>
            <a:r>
              <a:rPr lang="en-US" baseline="30000" dirty="0"/>
              <a:t>st</a:t>
            </a:r>
            <a:r>
              <a:rPr lang="en-US" dirty="0"/>
              <a:t> day of the following month)</a:t>
            </a:r>
          </a:p>
          <a:p>
            <a:pPr lvl="1"/>
            <a:r>
              <a:rPr lang="en-US" dirty="0"/>
              <a:t>Up to 3 months after one turns 65 (benefits will start the 1</a:t>
            </a:r>
            <a:r>
              <a:rPr lang="en-US" baseline="30000" dirty="0"/>
              <a:t>st</a:t>
            </a:r>
            <a:r>
              <a:rPr lang="en-US" dirty="0"/>
              <a:t> day of the month following enrollment</a:t>
            </a:r>
          </a:p>
          <a:p>
            <a:pPr lvl="1"/>
            <a:endParaRPr lang="en-US" dirty="0"/>
          </a:p>
          <a:p>
            <a:pPr marL="228600" lvl="1" indent="0">
              <a:buNone/>
            </a:pPr>
            <a:r>
              <a:rPr lang="en-US" dirty="0"/>
              <a:t>*If a person’s birthday is the 1</a:t>
            </a:r>
            <a:r>
              <a:rPr lang="en-US" baseline="30000" dirty="0"/>
              <a:t>st</a:t>
            </a:r>
            <a:r>
              <a:rPr lang="en-US" dirty="0"/>
              <a:t> of the month, their benefits will start the 1</a:t>
            </a:r>
            <a:r>
              <a:rPr lang="en-US" baseline="30000" dirty="0"/>
              <a:t>st</a:t>
            </a:r>
            <a:r>
              <a:rPr lang="en-US" dirty="0"/>
              <a:t> day of the previous month (for example—Birthday is March 1</a:t>
            </a:r>
            <a:r>
              <a:rPr lang="en-US" baseline="30000" dirty="0"/>
              <a:t>st</a:t>
            </a:r>
            <a:r>
              <a:rPr lang="en-US" dirty="0"/>
              <a:t>, benefits will start February 1</a:t>
            </a:r>
            <a:r>
              <a:rPr lang="en-US" baseline="30000" dirty="0"/>
              <a:t>st</a:t>
            </a:r>
            <a:r>
              <a:rPr lang="en-US" dirty="0"/>
              <a:t>)</a:t>
            </a:r>
          </a:p>
          <a:p>
            <a:pPr marL="228600" lvl="1" indent="0">
              <a:buNone/>
            </a:pPr>
            <a:endParaRPr lang="en-US" dirty="0"/>
          </a:p>
          <a:p>
            <a:pPr marL="228600" lvl="1" indent="0">
              <a:buNone/>
            </a:pPr>
            <a:r>
              <a:rPr lang="en-US" dirty="0">
                <a:solidFill>
                  <a:srgbClr val="FF0000"/>
                </a:solidFill>
                <a:highlight>
                  <a:srgbClr val="FFFFFF"/>
                </a:highlight>
              </a:rPr>
              <a:t>NOTE:</a:t>
            </a:r>
            <a:r>
              <a:rPr lang="en-US" dirty="0">
                <a:highlight>
                  <a:srgbClr val="FFFFFF"/>
                </a:highlight>
              </a:rPr>
              <a:t>  </a:t>
            </a:r>
            <a:r>
              <a:rPr lang="en-US" dirty="0"/>
              <a:t>Failure to enroll on time may result in life-long penalties—however, if one has “creditable coverage” for example because they are still working, they may be eligible to delay enrollment</a:t>
            </a:r>
          </a:p>
          <a:p>
            <a:pPr lvl="1"/>
            <a:endParaRPr lang="en-US" dirty="0"/>
          </a:p>
          <a:p>
            <a:pPr lvl="1"/>
            <a:endParaRPr lang="en-US" dirty="0"/>
          </a:p>
          <a:p>
            <a:pPr marL="228600" lvl="1" indent="0">
              <a:buNone/>
            </a:pPr>
            <a:endParaRPr lang="en-US" dirty="0"/>
          </a:p>
        </p:txBody>
      </p:sp>
      <p:sp>
        <p:nvSpPr>
          <p:cNvPr id="4" name="Date Placeholder 3">
            <a:extLst>
              <a:ext uri="{FF2B5EF4-FFF2-40B4-BE49-F238E27FC236}">
                <a16:creationId xmlns:a16="http://schemas.microsoft.com/office/drawing/2014/main" id="{4D569323-005A-F737-B735-95B433AF0771}"/>
              </a:ext>
            </a:extLst>
          </p:cNvPr>
          <p:cNvSpPr>
            <a:spLocks noGrp="1"/>
          </p:cNvSpPr>
          <p:nvPr>
            <p:ph type="dt" sz="half" idx="10"/>
          </p:nvPr>
        </p:nvSpPr>
        <p:spPr/>
        <p:txBody>
          <a:bodyPr/>
          <a:lstStyle/>
          <a:p>
            <a:fld id="{3DA2A0EC-CB65-4AFC-84BC-08BD5E86F1CA}" type="datetime1">
              <a:rPr lang="en-US" smtClean="0"/>
              <a:t>2/26/2026</a:t>
            </a:fld>
            <a:endParaRPr lang="en-US"/>
          </a:p>
        </p:txBody>
      </p:sp>
      <p:sp>
        <p:nvSpPr>
          <p:cNvPr id="5" name="Footer Placeholder 4">
            <a:extLst>
              <a:ext uri="{FF2B5EF4-FFF2-40B4-BE49-F238E27FC236}">
                <a16:creationId xmlns:a16="http://schemas.microsoft.com/office/drawing/2014/main" id="{3B216E6A-F656-8ABD-0236-72E10E317238}"/>
              </a:ext>
            </a:extLst>
          </p:cNvPr>
          <p:cNvSpPr>
            <a:spLocks noGrp="1"/>
          </p:cNvSpPr>
          <p:nvPr>
            <p:ph type="ftr" sz="quarter" idx="11"/>
          </p:nvPr>
        </p:nvSpPr>
        <p:spPr/>
        <p:txBody>
          <a:bodyPr/>
          <a:lstStyle/>
          <a:p>
            <a:r>
              <a:rPr lang="en-US"/>
              <a:t>
              </a:t>
            </a:r>
          </a:p>
        </p:txBody>
      </p:sp>
      <p:sp>
        <p:nvSpPr>
          <p:cNvPr id="6" name="Slide Number Placeholder 5">
            <a:extLst>
              <a:ext uri="{FF2B5EF4-FFF2-40B4-BE49-F238E27FC236}">
                <a16:creationId xmlns:a16="http://schemas.microsoft.com/office/drawing/2014/main" id="{1035A186-2965-21F0-4B3E-36B43F40D0E2}"/>
              </a:ext>
            </a:extLst>
          </p:cNvPr>
          <p:cNvSpPr>
            <a:spLocks noGrp="1"/>
          </p:cNvSpPr>
          <p:nvPr>
            <p:ph type="sldNum" sz="quarter" idx="12"/>
          </p:nvPr>
        </p:nvSpPr>
        <p:spPr/>
        <p:txBody>
          <a:bodyPr/>
          <a:lstStyle/>
          <a:p>
            <a:fld id="{CC057153-B650-4DEB-B370-79DDCFDCE934}" type="slidenum">
              <a:rPr lang="en-US" smtClean="0"/>
              <a:t>7</a:t>
            </a:fld>
            <a:endParaRPr lang="en-US"/>
          </a:p>
        </p:txBody>
      </p:sp>
    </p:spTree>
    <p:extLst>
      <p:ext uri="{BB962C8B-B14F-4D97-AF65-F5344CB8AC3E}">
        <p14:creationId xmlns:p14="http://schemas.microsoft.com/office/powerpoint/2010/main" val="1918352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1" name="Content Placeholder 2">
            <a:extLst>
              <a:ext uri="{FF2B5EF4-FFF2-40B4-BE49-F238E27FC236}">
                <a16:creationId xmlns:a16="http://schemas.microsoft.com/office/drawing/2014/main" id="{22F764B8-EDA2-441D-9CE4-F3CD2B54D93B}"/>
              </a:ext>
            </a:extLst>
          </p:cNvPr>
          <p:cNvGraphicFramePr>
            <a:graphicFrameLocks noGrp="1"/>
          </p:cNvGraphicFramePr>
          <p:nvPr>
            <p:ph idx="1"/>
            <p:extLst>
              <p:ext uri="{D42A27DB-BD31-4B8C-83A1-F6EECF244321}">
                <p14:modId xmlns:p14="http://schemas.microsoft.com/office/powerpoint/2010/main" val="313297349"/>
              </p:ext>
            </p:extLst>
          </p:nvPr>
        </p:nvGraphicFramePr>
        <p:xfrm>
          <a:off x="386612" y="1484544"/>
          <a:ext cx="9834753" cy="44485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26831E7A-2256-461C-B4AF-7B13187A2BB8}"/>
              </a:ext>
            </a:extLst>
          </p:cNvPr>
          <p:cNvSpPr>
            <a:spLocks noGrp="1"/>
          </p:cNvSpPr>
          <p:nvPr>
            <p:ph type="sldNum" sz="quarter" idx="12"/>
          </p:nvPr>
        </p:nvSpPr>
        <p:spPr>
          <a:xfrm>
            <a:off x="10348535" y="6217920"/>
            <a:ext cx="1463040" cy="256032"/>
          </a:xfrm>
        </p:spPr>
        <p:txBody>
          <a:bodyPr>
            <a:normAutofit/>
          </a:bodyPr>
          <a:lstStyle/>
          <a:p>
            <a:pPr>
              <a:spcAft>
                <a:spcPts val="600"/>
              </a:spcAft>
            </a:pPr>
            <a:fld id="{4FAB73BC-B049-4115-A692-8D63A059BFB8}" type="slidenum">
              <a:rPr lang="en-US">
                <a:solidFill>
                  <a:srgbClr val="FFFFFF"/>
                </a:solidFill>
              </a:rPr>
              <a:pPr>
                <a:spcAft>
                  <a:spcPts val="600"/>
                </a:spcAft>
              </a:pPr>
              <a:t>8</a:t>
            </a:fld>
            <a:endParaRPr lang="en-US">
              <a:solidFill>
                <a:srgbClr val="FFFFFF"/>
              </a:solidFill>
            </a:endParaRPr>
          </a:p>
        </p:txBody>
      </p:sp>
      <p:sp>
        <p:nvSpPr>
          <p:cNvPr id="7" name="Title 1">
            <a:extLst>
              <a:ext uri="{FF2B5EF4-FFF2-40B4-BE49-F238E27FC236}">
                <a16:creationId xmlns:a16="http://schemas.microsoft.com/office/drawing/2014/main" id="{2BEF7B9C-609D-23C7-37A6-2F337204F8D2}"/>
              </a:ext>
            </a:extLst>
          </p:cNvPr>
          <p:cNvSpPr>
            <a:spLocks noGrp="1"/>
          </p:cNvSpPr>
          <p:nvPr>
            <p:ph type="title"/>
          </p:nvPr>
        </p:nvSpPr>
        <p:spPr>
          <a:xfrm>
            <a:off x="754871" y="1229256"/>
            <a:ext cx="10515600" cy="1325563"/>
          </a:xfrm>
        </p:spPr>
        <p:txBody>
          <a:bodyPr/>
          <a:lstStyle/>
          <a:p>
            <a:r>
              <a:rPr lang="en-US" sz="3600" b="1" dirty="0">
                <a:solidFill>
                  <a:srgbClr val="50A0A0"/>
                </a:solidFill>
              </a:rPr>
              <a:t>How to Enroll in Medicare</a:t>
            </a:r>
          </a:p>
        </p:txBody>
      </p:sp>
      <p:pic>
        <p:nvPicPr>
          <p:cNvPr id="8" name="Picture 7" descr="A black and white logo&#10;&#10;Description automatically generated">
            <a:extLst>
              <a:ext uri="{FF2B5EF4-FFF2-40B4-BE49-F238E27FC236}">
                <a16:creationId xmlns:a16="http://schemas.microsoft.com/office/drawing/2014/main" id="{F4B288AE-B74A-4EFE-3D34-2DBE1AC90F12}"/>
              </a:ext>
            </a:extLst>
          </p:cNvPr>
          <p:cNvPicPr>
            <a:picLocks noChangeAspect="1"/>
          </p:cNvPicPr>
          <p:nvPr/>
        </p:nvPicPr>
        <p:blipFill rotWithShape="1">
          <a:blip r:embed="rId8">
            <a:extLst>
              <a:ext uri="{28A0092B-C50C-407E-A947-70E740481C1C}">
                <a14:useLocalDpi xmlns:a14="http://schemas.microsoft.com/office/drawing/2010/main" val="0"/>
              </a:ext>
            </a:extLst>
          </a:blip>
          <a:srcRect l="4527" r="8154"/>
          <a:stretch/>
        </p:blipFill>
        <p:spPr>
          <a:xfrm>
            <a:off x="8461743" y="384048"/>
            <a:ext cx="3176987" cy="1187250"/>
          </a:xfrm>
          <a:prstGeom prst="rect">
            <a:avLst/>
          </a:prstGeom>
        </p:spPr>
      </p:pic>
      <p:sp>
        <p:nvSpPr>
          <p:cNvPr id="2" name="TextBox 1">
            <a:extLst>
              <a:ext uri="{FF2B5EF4-FFF2-40B4-BE49-F238E27FC236}">
                <a16:creationId xmlns:a16="http://schemas.microsoft.com/office/drawing/2014/main" id="{D82E571F-E7BC-C27B-E97D-C3FD0102D75B}"/>
              </a:ext>
            </a:extLst>
          </p:cNvPr>
          <p:cNvSpPr txBox="1"/>
          <p:nvPr/>
        </p:nvSpPr>
        <p:spPr>
          <a:xfrm>
            <a:off x="754871" y="3289852"/>
            <a:ext cx="2985025" cy="1908215"/>
          </a:xfrm>
          <a:prstGeom prst="rect">
            <a:avLst/>
          </a:prstGeom>
          <a:noFill/>
        </p:spPr>
        <p:txBody>
          <a:bodyPr wrap="square" rtlCol="0">
            <a:spAutoFit/>
          </a:bodyPr>
          <a:lstStyle/>
          <a:p>
            <a:pPr marL="342900" indent="-342900">
              <a:buFont typeface="Arial" panose="020B0604020202020204" pitchFamily="34" charset="0"/>
              <a:buChar char="•"/>
            </a:pPr>
            <a:r>
              <a:rPr lang="en-US" sz="2000" dirty="0"/>
              <a:t>If one is getting Social Security </a:t>
            </a:r>
          </a:p>
          <a:p>
            <a:pPr marL="800100" lvl="1" indent="-342900">
              <a:buFont typeface="Courier New" panose="02070309020205020404" pitchFamily="49" charset="0"/>
              <a:buChar char="o"/>
            </a:pPr>
            <a:r>
              <a:rPr lang="en-US" sz="2000" dirty="0"/>
              <a:t>For example if they are on disability</a:t>
            </a:r>
          </a:p>
          <a:p>
            <a:endParaRPr lang="en-US" dirty="0"/>
          </a:p>
        </p:txBody>
      </p:sp>
    </p:spTree>
    <p:extLst>
      <p:ext uri="{BB962C8B-B14F-4D97-AF65-F5344CB8AC3E}">
        <p14:creationId xmlns:p14="http://schemas.microsoft.com/office/powerpoint/2010/main" val="969148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5">
            <a:extLst>
              <a:ext uri="{FF2B5EF4-FFF2-40B4-BE49-F238E27FC236}">
                <a16:creationId xmlns:a16="http://schemas.microsoft.com/office/drawing/2014/main" id="{812B2F4B-2BA3-5BDE-4DED-BA92884FF434}"/>
              </a:ext>
            </a:extLst>
          </p:cNvPr>
          <p:cNvPicPr>
            <a:picLocks noGrp="1" noChangeAspect="1"/>
          </p:cNvPicPr>
          <p:nvPr>
            <p:ph type="pic" idx="1"/>
          </p:nvPr>
        </p:nvPicPr>
        <p:blipFill>
          <a:blip r:embed="rId3"/>
          <a:srcRect l="-2" t="1720" r="3" b="15525"/>
          <a:stretch>
            <a:fillRect/>
          </a:stretch>
        </p:blipFill>
        <p:spPr>
          <a:xfrm>
            <a:off x="0" y="0"/>
            <a:ext cx="3777792" cy="685800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14" name="Text Placeholder 13">
            <a:extLst>
              <a:ext uri="{FF2B5EF4-FFF2-40B4-BE49-F238E27FC236}">
                <a16:creationId xmlns:a16="http://schemas.microsoft.com/office/drawing/2014/main" id="{E7C59BC8-8403-2717-A4B4-F6F26F42999A}"/>
              </a:ext>
            </a:extLst>
          </p:cNvPr>
          <p:cNvSpPr>
            <a:spLocks noGrp="1"/>
          </p:cNvSpPr>
          <p:nvPr>
            <p:ph type="body" sz="half" idx="2"/>
          </p:nvPr>
        </p:nvSpPr>
        <p:spPr>
          <a:xfrm>
            <a:off x="4179108" y="2064106"/>
            <a:ext cx="7566689" cy="4292244"/>
          </a:xfrm>
        </p:spPr>
        <p:txBody>
          <a:bodyPr vert="horz" lIns="91440" tIns="45720" rIns="91440" bIns="45720" rtlCol="0" anchor="t">
            <a:normAutofit fontScale="77500" lnSpcReduction="20000"/>
          </a:bodyPr>
          <a:lstStyle/>
          <a:p>
            <a:pPr indent="-228600">
              <a:buFont typeface="Arial" panose="020B0604020202020204" pitchFamily="34" charset="0"/>
              <a:buChar char="•"/>
            </a:pPr>
            <a:r>
              <a:rPr lang="en-US" sz="2400" dirty="0"/>
              <a:t>First mailing one will get from Medicare</a:t>
            </a:r>
          </a:p>
          <a:p>
            <a:pPr indent="-228600">
              <a:buFont typeface="Arial" panose="020B0604020202020204" pitchFamily="34" charset="0"/>
              <a:buChar char="•"/>
            </a:pPr>
            <a:r>
              <a:rPr lang="en-US" sz="2400" dirty="0"/>
              <a:t>Includes a letter, a small booklet and Medicare card</a:t>
            </a:r>
          </a:p>
          <a:p>
            <a:pPr indent="-228600">
              <a:buFont typeface="Arial" panose="020B0604020202020204" pitchFamily="34" charset="0"/>
              <a:buChar char="•"/>
            </a:pPr>
            <a:r>
              <a:rPr lang="en-US" sz="2400" dirty="0"/>
              <a:t>It’s sent to people who:</a:t>
            </a:r>
          </a:p>
          <a:p>
            <a:pPr marL="571500" lvl="1" indent="-342900">
              <a:buFont typeface="Courier New" panose="02070309020205020404" pitchFamily="49" charset="0"/>
              <a:buChar char="o"/>
            </a:pPr>
            <a:r>
              <a:rPr lang="en-US" sz="2400" dirty="0"/>
              <a:t>Go to SSA to sign-up for Medicare</a:t>
            </a:r>
          </a:p>
          <a:p>
            <a:pPr marL="571500" lvl="1" indent="-342900">
              <a:buFont typeface="Courier New" panose="02070309020205020404" pitchFamily="49" charset="0"/>
              <a:buChar char="o"/>
            </a:pPr>
            <a:r>
              <a:rPr lang="en-US" sz="2400" dirty="0"/>
              <a:t>First sign up for SSA retirement benefits (age 65 or older)</a:t>
            </a:r>
          </a:p>
          <a:p>
            <a:pPr marL="571500" lvl="1" indent="-342900">
              <a:buFont typeface="Courier New" panose="02070309020205020404" pitchFamily="49" charset="0"/>
              <a:buChar char="o"/>
            </a:pPr>
            <a:r>
              <a:rPr lang="en-US" sz="2400" dirty="0"/>
              <a:t>Automatically get Medicare with less than 3 months before coverage starts (usually people under 65 with certain disabilities)</a:t>
            </a:r>
          </a:p>
          <a:p>
            <a:pPr marL="228600" lvl="1"/>
            <a:endParaRPr lang="en-US" sz="2400" dirty="0"/>
          </a:p>
          <a:p>
            <a:pPr marL="228600" lvl="1"/>
            <a:r>
              <a:rPr lang="en-US" sz="2400" dirty="0"/>
              <a:t>It will generally arrive 2 weeks after signing up for Medicare or Social Security (if disabled, 2 weeks after SSA approves your benefits)</a:t>
            </a:r>
          </a:p>
          <a:p>
            <a:pPr indent="-228600">
              <a:buFont typeface="Arial" panose="020B0604020202020204" pitchFamily="34" charset="0"/>
              <a:buChar char="•"/>
            </a:pPr>
            <a:endParaRPr lang="en-US" sz="2000" dirty="0"/>
          </a:p>
        </p:txBody>
      </p:sp>
      <p:sp>
        <p:nvSpPr>
          <p:cNvPr id="5" name="Footer Placeholder 4">
            <a:extLst>
              <a:ext uri="{FF2B5EF4-FFF2-40B4-BE49-F238E27FC236}">
                <a16:creationId xmlns:a16="http://schemas.microsoft.com/office/drawing/2014/main" id="{B6875103-830A-7A96-551B-07B3E242D95E}"/>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nSpc>
                <a:spcPct val="90000"/>
              </a:lnSpc>
              <a:spcAft>
                <a:spcPts val="600"/>
              </a:spcAft>
              <a:defRPr/>
            </a:pPr>
            <a:r>
              <a:rPr lang="en-US" sz="700" kern="1200">
                <a:solidFill>
                  <a:prstClr val="black">
                    <a:tint val="75000"/>
                  </a:prstClr>
                </a:solidFill>
                <a:latin typeface="Calibri" panose="020F0502020204030204"/>
                <a:ea typeface="+mn-ea"/>
                <a:cs typeface="+mn-cs"/>
              </a:rPr>
              <a:t>
              </a:t>
            </a:r>
          </a:p>
        </p:txBody>
      </p:sp>
      <p:sp>
        <p:nvSpPr>
          <p:cNvPr id="7" name="Title 1">
            <a:extLst>
              <a:ext uri="{FF2B5EF4-FFF2-40B4-BE49-F238E27FC236}">
                <a16:creationId xmlns:a16="http://schemas.microsoft.com/office/drawing/2014/main" id="{670F3E22-BC83-4BBF-BECB-44E4A97879ED}"/>
              </a:ext>
            </a:extLst>
          </p:cNvPr>
          <p:cNvSpPr>
            <a:spLocks noGrp="1"/>
          </p:cNvSpPr>
          <p:nvPr>
            <p:ph type="title"/>
          </p:nvPr>
        </p:nvSpPr>
        <p:spPr>
          <a:xfrm>
            <a:off x="4038600" y="1323775"/>
            <a:ext cx="10515600" cy="1325563"/>
          </a:xfrm>
        </p:spPr>
        <p:txBody>
          <a:bodyPr/>
          <a:lstStyle/>
          <a:p>
            <a:r>
              <a:rPr lang="en-US" sz="3600" dirty="0">
                <a:solidFill>
                  <a:srgbClr val="50A0A0"/>
                </a:solidFill>
              </a:rPr>
              <a:t>Welcome to Medicare</a:t>
            </a:r>
            <a:endParaRPr lang="en-US" sz="3600" b="1" dirty="0">
              <a:solidFill>
                <a:srgbClr val="50A0A0"/>
              </a:solidFill>
            </a:endParaRPr>
          </a:p>
        </p:txBody>
      </p:sp>
      <p:pic>
        <p:nvPicPr>
          <p:cNvPr id="8" name="Picture 7" descr="A black and white logo&#10;&#10;Description automatically generated">
            <a:extLst>
              <a:ext uri="{FF2B5EF4-FFF2-40B4-BE49-F238E27FC236}">
                <a16:creationId xmlns:a16="http://schemas.microsoft.com/office/drawing/2014/main" id="{8BE708A3-6885-F52E-E3DD-583C3FA79F82}"/>
              </a:ext>
            </a:extLst>
          </p:cNvPr>
          <p:cNvPicPr>
            <a:picLocks noChangeAspect="1"/>
          </p:cNvPicPr>
          <p:nvPr/>
        </p:nvPicPr>
        <p:blipFill rotWithShape="1">
          <a:blip r:embed="rId4">
            <a:extLst>
              <a:ext uri="{28A0092B-C50C-407E-A947-70E740481C1C}">
                <a14:useLocalDpi xmlns:a14="http://schemas.microsoft.com/office/drawing/2010/main" val="0"/>
              </a:ext>
            </a:extLst>
          </a:blip>
          <a:srcRect l="4527" r="8154"/>
          <a:stretch/>
        </p:blipFill>
        <p:spPr>
          <a:xfrm>
            <a:off x="8810534" y="136525"/>
            <a:ext cx="3176987" cy="1187250"/>
          </a:xfrm>
          <a:prstGeom prst="rect">
            <a:avLst/>
          </a:prstGeom>
        </p:spPr>
      </p:pic>
    </p:spTree>
    <p:extLst>
      <p:ext uri="{BB962C8B-B14F-4D97-AF65-F5344CB8AC3E}">
        <p14:creationId xmlns:p14="http://schemas.microsoft.com/office/powerpoint/2010/main" val="12123757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VanillaVTI">
  <a:themeElements>
    <a:clrScheme name="VanillaVTI">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VanillaVTI">
      <a:majorFont>
        <a:latin typeface="Neue Haas Grotesk Text Pro"/>
        <a:ea typeface=""/>
        <a:cs typeface=""/>
      </a:majorFont>
      <a:minorFont>
        <a:latin typeface="Neue Haas Grotesk Text Pro"/>
        <a:ea typeface=""/>
        <a:cs typeface=""/>
      </a:minorFont>
    </a:fontScheme>
    <a:fmtScheme name="Vanilla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AACC6CF0-9F86-48CC-9C4E-CA578EE0A0A0}" vid="{3BDE51FE-56D6-4100-AFB5-5B4AEDCE2EF6}"/>
    </a:ext>
  </a:extLst>
</a:theme>
</file>

<file path=ppt/theme/theme2.xml><?xml version="1.0" encoding="utf-8"?>
<a:theme xmlns:a="http://schemas.openxmlformats.org/drawingml/2006/main" name="BrushVTI">
  <a:themeElements>
    <a:clrScheme name="AnalogousFromLightSeedRightStep">
      <a:dk1>
        <a:srgbClr val="000000"/>
      </a:dk1>
      <a:lt1>
        <a:srgbClr val="FFFFFF"/>
      </a:lt1>
      <a:dk2>
        <a:srgbClr val="3A3621"/>
      </a:dk2>
      <a:lt2>
        <a:srgbClr val="E2E8E5"/>
      </a:lt2>
      <a:accent1>
        <a:srgbClr val="EA73A4"/>
      </a:accent1>
      <a:accent2>
        <a:srgbClr val="E55454"/>
      </a:accent2>
      <a:accent3>
        <a:srgbClr val="E59053"/>
      </a:accent3>
      <a:accent4>
        <a:srgbClr val="B6A343"/>
      </a:accent4>
      <a:accent5>
        <a:srgbClr val="95AB54"/>
      </a:accent5>
      <a:accent6>
        <a:srgbClr val="69B643"/>
      </a:accent6>
      <a:hlink>
        <a:srgbClr val="578F78"/>
      </a:hlink>
      <a:folHlink>
        <a:srgbClr val="7F7F7F"/>
      </a:folHlink>
    </a:clrScheme>
    <a:fontScheme name="Custom 3">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ae2aad6-7a26-4866-9327-7b7d2c851683" xsi:nil="true"/>
    <lcf76f155ced4ddcb4097134ff3c332f xmlns="59dd4731-d97c-46f5-a34c-4650ee76824a">
      <Terms xmlns="http://schemas.microsoft.com/office/infopath/2007/PartnerControls"/>
    </lcf76f155ced4ddcb4097134ff3c332f>
    <SharedWithUsers xmlns="cae2aad6-7a26-4866-9327-7b7d2c851683">
      <UserInfo>
        <DisplayName>Shari Smith</DisplayName>
        <AccountId>12</AccountId>
        <AccountType/>
      </UserInfo>
      <UserInfo>
        <DisplayName>Dionna Austin-Smith</DisplayName>
        <AccountId>107</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AC041D6137ECA4EB34266110C872975" ma:contentTypeVersion="18" ma:contentTypeDescription="Create a new document." ma:contentTypeScope="" ma:versionID="d88fea0df0496cf924f2c4f803682a40">
  <xsd:schema xmlns:xsd="http://www.w3.org/2001/XMLSchema" xmlns:xs="http://www.w3.org/2001/XMLSchema" xmlns:p="http://schemas.microsoft.com/office/2006/metadata/properties" xmlns:ns2="59dd4731-d97c-46f5-a34c-4650ee76824a" xmlns:ns3="cae2aad6-7a26-4866-9327-7b7d2c851683" targetNamespace="http://schemas.microsoft.com/office/2006/metadata/properties" ma:root="true" ma:fieldsID="52a33e160643cd4376826dfc74ff0b11" ns2:_="" ns3:_="">
    <xsd:import namespace="59dd4731-d97c-46f5-a34c-4650ee76824a"/>
    <xsd:import namespace="cae2aad6-7a26-4866-9327-7b7d2c85168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dd4731-d97c-46f5-a34c-4650ee7682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5d2312d-e020-4bd0-b862-a891986cfe0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ae2aad6-7a26-4866-9327-7b7d2c851683"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aa25aa37-a86c-480f-af65-7122e538de64}" ma:internalName="TaxCatchAll" ma:showField="CatchAllData" ma:web="cae2aad6-7a26-4866-9327-7b7d2c851683">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B573D6D-0EFA-432C-845D-8EB19E5B20C5}">
  <ds:schemaRefs>
    <ds:schemaRef ds:uri="http://schemas.microsoft.com/sharepoint/v3/contenttype/forms"/>
  </ds:schemaRefs>
</ds:datastoreItem>
</file>

<file path=customXml/itemProps2.xml><?xml version="1.0" encoding="utf-8"?>
<ds:datastoreItem xmlns:ds="http://schemas.openxmlformats.org/officeDocument/2006/customXml" ds:itemID="{7BD6F6F3-5A80-4678-9901-B7B5CBE70730}">
  <ds:schemaRefs>
    <ds:schemaRef ds:uri="http://purl.org/dc/elements/1.1/"/>
    <ds:schemaRef ds:uri="59dd4731-d97c-46f5-a34c-4650ee76824a"/>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cae2aad6-7a26-4866-9327-7b7d2c851683"/>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1CC07866-1E27-43E2-BB4A-43225D2B955B}">
  <ds:schemaRefs>
    <ds:schemaRef ds:uri="59dd4731-d97c-46f5-a34c-4650ee76824a"/>
    <ds:schemaRef ds:uri="cae2aad6-7a26-4866-9327-7b7d2c8516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1425</TotalTime>
  <Words>9381</Words>
  <Application>Microsoft Office PowerPoint</Application>
  <PresentationFormat>Widescreen</PresentationFormat>
  <Paragraphs>780</Paragraphs>
  <Slides>51</Slides>
  <Notes>50</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51</vt:i4>
      </vt:variant>
    </vt:vector>
  </HeadingPairs>
  <TitlesOfParts>
    <vt:vector size="67" baseType="lpstr">
      <vt:lpstr>Aharoni</vt:lpstr>
      <vt:lpstr>Arial</vt:lpstr>
      <vt:lpstr>Calibri</vt:lpstr>
      <vt:lpstr>Calibri-Bold</vt:lpstr>
      <vt:lpstr>Calibri-BoldItalic</vt:lpstr>
      <vt:lpstr>Century Gothic</vt:lpstr>
      <vt:lpstr>Courier New</vt:lpstr>
      <vt:lpstr>Neue Haas Grotesk Text Pro</vt:lpstr>
      <vt:lpstr>Roboto</vt:lpstr>
      <vt:lpstr>Rubik</vt:lpstr>
      <vt:lpstr>Times New Roman</vt:lpstr>
      <vt:lpstr>Verdana</vt:lpstr>
      <vt:lpstr>Whitney SSm A</vt:lpstr>
      <vt:lpstr>Wingdings</vt:lpstr>
      <vt:lpstr>VanillaVTI</vt:lpstr>
      <vt:lpstr>BrushVTI</vt:lpstr>
      <vt:lpstr> MI Options Medicare Assistance Program | State Health Insurance Assistance Program (SHIP)</vt:lpstr>
      <vt:lpstr>PowerPoint Presentation</vt:lpstr>
      <vt:lpstr>PowerPoint Presentation</vt:lpstr>
      <vt:lpstr>For More Information</vt:lpstr>
      <vt:lpstr>A Few Definitions</vt:lpstr>
      <vt:lpstr>What is Medicare?</vt:lpstr>
      <vt:lpstr>When To Enroll In Medicare </vt:lpstr>
      <vt:lpstr>How to Enroll in Medicare</vt:lpstr>
      <vt:lpstr>Welcome to Medicare</vt:lpstr>
      <vt:lpstr>Medicare Card</vt:lpstr>
      <vt:lpstr>The Four Parts of Medicare</vt:lpstr>
      <vt:lpstr>Your Medicare Choices</vt:lpstr>
      <vt:lpstr>PowerPoint Presentation</vt:lpstr>
      <vt:lpstr>PowerPoint Presentation</vt:lpstr>
      <vt:lpstr>Joining a Part D Plan</vt:lpstr>
      <vt:lpstr>PowerPoint Presentation</vt:lpstr>
      <vt:lpstr>Part C  Medicare Advantage</vt:lpstr>
      <vt:lpstr>PowerPoint Presentation</vt:lpstr>
      <vt:lpstr>Medicare Advantage  Special Needs Plans (SNPs)</vt:lpstr>
      <vt:lpstr>IMPORTANT!</vt:lpstr>
      <vt:lpstr>Making a choice between Original &amp;  Medicare Advantage (MA) Plans</vt:lpstr>
      <vt:lpstr>PowerPoint Presentation</vt:lpstr>
      <vt:lpstr>IMPORTANT!</vt:lpstr>
      <vt:lpstr>A Few Things to Consider For People Working Past Age 65</vt:lpstr>
      <vt:lpstr>A Few Things to Consider if You Work Past Age 65 and Enrolling in Medicare</vt:lpstr>
      <vt:lpstr>Who Pays First? </vt:lpstr>
      <vt:lpstr>COBRA and Medicare</vt:lpstr>
      <vt:lpstr>PowerPoint Presentation</vt:lpstr>
      <vt:lpstr>When To Stop Contributing to an HSA</vt:lpstr>
      <vt:lpstr>PowerPoint Presentation</vt:lpstr>
      <vt:lpstr>2026 IRMAA</vt:lpstr>
      <vt:lpstr>Help For People With Limited Income and/or Resources </vt:lpstr>
      <vt:lpstr>Enroll on Time!</vt:lpstr>
      <vt:lpstr>PowerPoint Presentation</vt:lpstr>
      <vt:lpstr>Special Enrollment Periods (SEPs) </vt:lpstr>
      <vt:lpstr>Medicare Plan Finder Star Rating System</vt:lpstr>
      <vt:lpstr>Annual Notice of Plan Changes</vt:lpstr>
      <vt:lpstr>Marketing Guidelines |  Medicare Advantage and Part D Plans CANNOT:</vt:lpstr>
      <vt:lpstr>Third Party Marketing Organizations Must Include Disclaimers on TV/Radio and Social Media Ads</vt:lpstr>
      <vt:lpstr>PowerPoint Presentation</vt:lpstr>
      <vt:lpstr>PowerPoint Presentation</vt:lpstr>
      <vt:lpstr>PowerPoint Presentation</vt:lpstr>
      <vt:lpstr>Wellness and Preventive Services</vt:lpstr>
      <vt:lpstr>A Few Words About Fraud and Scams</vt:lpstr>
      <vt:lpstr>Medicare Fraud</vt:lpstr>
      <vt:lpstr>To Report Fraud or Scams</vt:lpstr>
      <vt:lpstr>How Can A MI Options Medicare  Counselor Help You</vt:lpstr>
      <vt:lpstr>We Are Here to Help You</vt:lpstr>
      <vt:lpstr>For More Information</vt:lpstr>
      <vt:lpstr>Satisfaction Survey</vt:lpstr>
      <vt:lpstr>Funding Statement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Medicare 101</dc:title>
  <dc:creator>Melissa Devine</dc:creator>
  <cp:lastModifiedBy>Deanda, Jamie</cp:lastModifiedBy>
  <cp:revision>195</cp:revision>
  <cp:lastPrinted>2026-02-03T18:59:06Z</cp:lastPrinted>
  <dcterms:created xsi:type="dcterms:W3CDTF">2021-04-05T20:18:47Z</dcterms:created>
  <dcterms:modified xsi:type="dcterms:W3CDTF">2026-02-26T18:03:18Z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0x0101008AC041D6137ECA4EB34266110C872975</vt:lpwstr>
  </property>
  <property fmtid="{D5CDD505-2E9C-101B-9397-08002B2CF9AE}" pid="3" name="MediaServiceImageTags">
    <vt:lpwstr/>
  </property>
  <property fmtid="{D5CDD505-2E9C-101B-9397-08002B2CF9AE}" pid="4" name="MSIP_Label_e798273d-f5aa-46da-8e10-241f6dcd5f2d_Enabled">
    <vt:lpwstr>true</vt:lpwstr>
  </property>
  <property fmtid="{D5CDD505-2E9C-101B-9397-08002B2CF9AE}" pid="5" name="MSIP_Label_e798273d-f5aa-46da-8e10-241f6dcd5f2d_SetDate">
    <vt:lpwstr>2026-02-26T18:02:56Z</vt:lpwstr>
  </property>
  <property fmtid="{D5CDD505-2E9C-101B-9397-08002B2CF9AE}" pid="6" name="MSIP_Label_e798273d-f5aa-46da-8e10-241f6dcd5f2d_Method">
    <vt:lpwstr>Standard</vt:lpwstr>
  </property>
  <property fmtid="{D5CDD505-2E9C-101B-9397-08002B2CF9AE}" pid="7" name="MSIP_Label_e798273d-f5aa-46da-8e10-241f6dcd5f2d_Name">
    <vt:lpwstr>e798273d-f5aa-46da-8e10-241f6dcd5f2d</vt:lpwstr>
  </property>
  <property fmtid="{D5CDD505-2E9C-101B-9397-08002B2CF9AE}" pid="8" name="MSIP_Label_e798273d-f5aa-46da-8e10-241f6dcd5f2d_SiteId">
    <vt:lpwstr>c760270c-f3da-4cfa-9737-03808ef5579f</vt:lpwstr>
  </property>
  <property fmtid="{D5CDD505-2E9C-101B-9397-08002B2CF9AE}" pid="9" name="MSIP_Label_e798273d-f5aa-46da-8e10-241f6dcd5f2d_ActionId">
    <vt:lpwstr>bf4bae84-af51-4c81-a257-55a0f55cb870</vt:lpwstr>
  </property>
  <property fmtid="{D5CDD505-2E9C-101B-9397-08002B2CF9AE}" pid="10" name="MSIP_Label_e798273d-f5aa-46da-8e10-241f6dcd5f2d_ContentBits">
    <vt:lpwstr>0</vt:lpwstr>
  </property>
  <property fmtid="{D5CDD505-2E9C-101B-9397-08002B2CF9AE}" pid="11" name="MSIP_Label_e798273d-f5aa-46da-8e10-241f6dcd5f2d_Tag">
    <vt:lpwstr>10, 3, 0, 1</vt:lpwstr>
  </property>
</Properties>
</file>